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2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4" r:id="rId3"/>
    <p:sldId id="273" r:id="rId4"/>
    <p:sldId id="272" r:id="rId5"/>
    <p:sldId id="271" r:id="rId6"/>
    <p:sldId id="270" r:id="rId7"/>
    <p:sldId id="269" r:id="rId8"/>
    <p:sldId id="268" r:id="rId9"/>
    <p:sldId id="267" r:id="rId10"/>
    <p:sldId id="258" r:id="rId11"/>
    <p:sldId id="277" r:id="rId12"/>
    <p:sldId id="259" r:id="rId13"/>
    <p:sldId id="274" r:id="rId14"/>
    <p:sldId id="276" r:id="rId15"/>
    <p:sldId id="261" r:id="rId16"/>
    <p:sldId id="260" r:id="rId17"/>
    <p:sldId id="275" r:id="rId18"/>
    <p:sldId id="262" r:id="rId19"/>
    <p:sldId id="263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5440BA-0175-4410-94C4-041EED8D5437}" v="5" dt="2024-08-28T20:16:09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1" d="100"/>
          <a:sy n="61" d="100"/>
        </p:scale>
        <p:origin x="1022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hani Zoting" userId="d45814db99c4792d" providerId="LiveId" clId="{825440BA-0175-4410-94C4-041EED8D5437}"/>
    <pc:docChg chg="custSel modSld">
      <pc:chgData name="Ishani Zoting" userId="d45814db99c4792d" providerId="LiveId" clId="{825440BA-0175-4410-94C4-041EED8D5437}" dt="2024-08-28T20:16:09.424" v="70" actId="255"/>
      <pc:docMkLst>
        <pc:docMk/>
      </pc:docMkLst>
      <pc:sldChg chg="delSp modSp mod">
        <pc:chgData name="Ishani Zoting" userId="d45814db99c4792d" providerId="LiveId" clId="{825440BA-0175-4410-94C4-041EED8D5437}" dt="2024-08-28T20:16:09.424" v="70" actId="255"/>
        <pc:sldMkLst>
          <pc:docMk/>
          <pc:sldMk cId="797642911" sldId="272"/>
        </pc:sldMkLst>
        <pc:spChg chg="mod">
          <ac:chgData name="Ishani Zoting" userId="d45814db99c4792d" providerId="LiveId" clId="{825440BA-0175-4410-94C4-041EED8D5437}" dt="2024-08-28T20:15:14.383" v="64" actId="1076"/>
          <ac:spMkLst>
            <pc:docMk/>
            <pc:sldMk cId="797642911" sldId="272"/>
            <ac:spMk id="6" creationId="{FF8C9CA1-E6CC-2852-4617-E0C71CEBA8FD}"/>
          </ac:spMkLst>
        </pc:spChg>
        <pc:spChg chg="del">
          <ac:chgData name="Ishani Zoting" userId="d45814db99c4792d" providerId="LiveId" clId="{825440BA-0175-4410-94C4-041EED8D5437}" dt="2024-08-28T20:14:43.288" v="56" actId="478"/>
          <ac:spMkLst>
            <pc:docMk/>
            <pc:sldMk cId="797642911" sldId="272"/>
            <ac:spMk id="16" creationId="{595BB86F-7FE5-DC9C-A950-E34F25584BE9}"/>
          </ac:spMkLst>
        </pc:spChg>
        <pc:spChg chg="mod">
          <ac:chgData name="Ishani Zoting" userId="d45814db99c4792d" providerId="LiveId" clId="{825440BA-0175-4410-94C4-041EED8D5437}" dt="2024-08-28T20:14:49.113" v="57" actId="20577"/>
          <ac:spMkLst>
            <pc:docMk/>
            <pc:sldMk cId="797642911" sldId="272"/>
            <ac:spMk id="17" creationId="{4D87B6D9-3649-AC8C-82CD-B55CCBE91329}"/>
          </ac:spMkLst>
        </pc:spChg>
        <pc:spChg chg="mod">
          <ac:chgData name="Ishani Zoting" userId="d45814db99c4792d" providerId="LiveId" clId="{825440BA-0175-4410-94C4-041EED8D5437}" dt="2024-08-28T20:14:40.760" v="55" actId="20577"/>
          <ac:spMkLst>
            <pc:docMk/>
            <pc:sldMk cId="797642911" sldId="272"/>
            <ac:spMk id="18" creationId="{D6E59166-C185-BD81-867E-ECB7E8AC794C}"/>
          </ac:spMkLst>
        </pc:spChg>
        <pc:spChg chg="mod">
          <ac:chgData name="Ishani Zoting" userId="d45814db99c4792d" providerId="LiveId" clId="{825440BA-0175-4410-94C4-041EED8D5437}" dt="2024-08-28T20:14:35.661" v="37" actId="6549"/>
          <ac:spMkLst>
            <pc:docMk/>
            <pc:sldMk cId="797642911" sldId="272"/>
            <ac:spMk id="19" creationId="{134DA085-4A80-B1FD-C6B5-BA2DCD7EDF18}"/>
          </ac:spMkLst>
        </pc:spChg>
        <pc:graphicFrameChg chg="mod">
          <ac:chgData name="Ishani Zoting" userId="d45814db99c4792d" providerId="LiveId" clId="{825440BA-0175-4410-94C4-041EED8D5437}" dt="2024-08-28T20:16:09.424" v="70" actId="255"/>
          <ac:graphicFrameMkLst>
            <pc:docMk/>
            <pc:sldMk cId="797642911" sldId="272"/>
            <ac:graphicFrameMk id="20" creationId="{DC382037-29C5-C2E5-D4DE-1AE0287A5C9E}"/>
          </ac:graphicFrameMkLst>
        </pc:graphicFrameChg>
      </pc:sldChg>
      <pc:sldChg chg="delSp modSp mod">
        <pc:chgData name="Ishani Zoting" userId="d45814db99c4792d" providerId="LiveId" clId="{825440BA-0175-4410-94C4-041EED8D5437}" dt="2024-08-28T20:14:02.904" v="36" actId="14100"/>
        <pc:sldMkLst>
          <pc:docMk/>
          <pc:sldMk cId="2825786011" sldId="273"/>
        </pc:sldMkLst>
        <pc:spChg chg="mod">
          <ac:chgData name="Ishani Zoting" userId="d45814db99c4792d" providerId="LiveId" clId="{825440BA-0175-4410-94C4-041EED8D5437}" dt="2024-08-28T20:13:31.101" v="26" actId="1076"/>
          <ac:spMkLst>
            <pc:docMk/>
            <pc:sldMk cId="2825786011" sldId="273"/>
            <ac:spMk id="30" creationId="{E8965FC2-E191-7322-D8D3-4FB08C0D691E}"/>
          </ac:spMkLst>
        </pc:spChg>
        <pc:spChg chg="del">
          <ac:chgData name="Ishani Zoting" userId="d45814db99c4792d" providerId="LiveId" clId="{825440BA-0175-4410-94C4-041EED8D5437}" dt="2024-08-28T20:12:48.636" v="19" actId="478"/>
          <ac:spMkLst>
            <pc:docMk/>
            <pc:sldMk cId="2825786011" sldId="273"/>
            <ac:spMk id="40" creationId="{A5912343-4110-CCCF-B207-4ECB12472A41}"/>
          </ac:spMkLst>
        </pc:spChg>
        <pc:spChg chg="mod">
          <ac:chgData name="Ishani Zoting" userId="d45814db99c4792d" providerId="LiveId" clId="{825440BA-0175-4410-94C4-041EED8D5437}" dt="2024-08-28T20:12:50.943" v="20" actId="20577"/>
          <ac:spMkLst>
            <pc:docMk/>
            <pc:sldMk cId="2825786011" sldId="273"/>
            <ac:spMk id="41" creationId="{D8204E7B-7A63-2071-C74A-EC6AA5ABB09B}"/>
          </ac:spMkLst>
        </pc:spChg>
        <pc:spChg chg="mod">
          <ac:chgData name="Ishani Zoting" userId="d45814db99c4792d" providerId="LiveId" clId="{825440BA-0175-4410-94C4-041EED8D5437}" dt="2024-08-28T20:12:46.132" v="18" actId="20577"/>
          <ac:spMkLst>
            <pc:docMk/>
            <pc:sldMk cId="2825786011" sldId="273"/>
            <ac:spMk id="42" creationId="{915B29ED-1855-FCDC-D572-FFCCFAFDFA9B}"/>
          </ac:spMkLst>
        </pc:spChg>
        <pc:spChg chg="mod">
          <ac:chgData name="Ishani Zoting" userId="d45814db99c4792d" providerId="LiveId" clId="{825440BA-0175-4410-94C4-041EED8D5437}" dt="2024-08-28T20:12:40.528" v="0" actId="6549"/>
          <ac:spMkLst>
            <pc:docMk/>
            <pc:sldMk cId="2825786011" sldId="273"/>
            <ac:spMk id="43" creationId="{2569079B-E72A-30A3-7CFC-3EB339A8DE43}"/>
          </ac:spMkLst>
        </pc:spChg>
        <pc:graphicFrameChg chg="mod">
          <ac:chgData name="Ishani Zoting" userId="d45814db99c4792d" providerId="LiveId" clId="{825440BA-0175-4410-94C4-041EED8D5437}" dt="2024-08-28T20:14:02.904" v="36" actId="14100"/>
          <ac:graphicFrameMkLst>
            <pc:docMk/>
            <pc:sldMk cId="2825786011" sldId="273"/>
            <ac:graphicFrameMk id="3" creationId="{14890B12-F3CB-4902-E9ED-0E4DEB040FFC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ownloads\Health_Care_Project_Wor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hani\Downloads\Health_Care_Project_Work%20(4)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ownloads\Health_Care_Project_Work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hani\Downloads\Health_Care_Project_Work%20(4)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ownloads\Health_Care_Project_Work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hani\Downloads\Health_Care_Project_Work%20(4)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hani\Downloads\Health_Care_Project_Work%20(4)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ownloads\Health_Care_Project_Work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ownloads\Health_Care_Project_Work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ownloads\Health_Care_Project_Wor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ownloads\Health_Care_Project_Work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hani\Downloads\Health_Care_Project_Work%20(3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ownloads\Health_Care_Project_Work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hani\Downloads\Health_Care_Project_Work%20(4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ownloads\Health_Care_Project_Work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hani\Downloads\Health_Care_Project_Work%20(4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\Downloads\Health_Care_Project_Work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[Health_Care_Project_Work.xlsx]Total Discharge!PivotTable4</c:name>
    <c:fmtId val="4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TOTAL DISCHARGE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7"/>
        <c:spPr>
          <a:solidFill>
            <a:schemeClr val="accent1"/>
          </a:solidFill>
          <a:ln>
            <a:noFill/>
          </a:ln>
          <a:effectLst/>
          <a:sp3d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'Total Discharge'!$B$3</c:f>
              <c:strCache>
                <c:ptCount val="1"/>
                <c:pt idx="0">
                  <c:v> DIS_TOT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49DF-4293-8AF1-DFDF8CB351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49DF-4293-8AF1-DFDF8CB351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49DF-4293-8AF1-DFDF8CB3518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49DF-4293-8AF1-DFDF8CB3518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49DF-4293-8AF1-DFDF8CB35187}"/>
              </c:ext>
            </c:extLst>
          </c:dPt>
          <c:dLbls>
            <c:spPr>
              <a:solidFill>
                <a:schemeClr val="bg2">
                  <a:lumMod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Discharge'!$B$4:$B$9</c:f>
              <c:numCache>
                <c:formatCode>[&gt;=1000000]0.0,,"M";[&gt;=1000]0.0,"K";0</c:formatCode>
                <c:ptCount val="5"/>
                <c:pt idx="0">
                  <c:v>860947</c:v>
                </c:pt>
                <c:pt idx="1">
                  <c:v>3859097</c:v>
                </c:pt>
                <c:pt idx="2">
                  <c:v>3828392</c:v>
                </c:pt>
                <c:pt idx="3">
                  <c:v>3845691</c:v>
                </c:pt>
                <c:pt idx="4">
                  <c:v>1528572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9DF-4293-8AF1-DFDF8CB35187}"/>
            </c:ext>
          </c:extLst>
        </c:ser>
        <c:ser>
          <c:idx val="1"/>
          <c:order val="1"/>
          <c:tx>
            <c:strRef>
              <c:f>'Total Discharge'!$C$3</c:f>
              <c:strCache>
                <c:ptCount val="1"/>
                <c:pt idx="0">
                  <c:v> DIS_MCAR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C-49DF-4293-8AF1-DFDF8CB351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E-49DF-4293-8AF1-DFDF8CB351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0-49DF-4293-8AF1-DFDF8CB3518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2-49DF-4293-8AF1-DFDF8CB3518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4-49DF-4293-8AF1-DFDF8CB351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Discharge'!$C$4:$C$9</c:f>
              <c:numCache>
                <c:formatCode>[&gt;=1000000]0.0,,"M";[&gt;=1000]0.0,"K";0</c:formatCode>
                <c:ptCount val="5"/>
                <c:pt idx="0">
                  <c:v>208241</c:v>
                </c:pt>
                <c:pt idx="1">
                  <c:v>868030</c:v>
                </c:pt>
                <c:pt idx="2">
                  <c:v>854324</c:v>
                </c:pt>
                <c:pt idx="3">
                  <c:v>855611</c:v>
                </c:pt>
                <c:pt idx="4">
                  <c:v>358491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49DF-4293-8AF1-DFDF8CB35187}"/>
            </c:ext>
          </c:extLst>
        </c:ser>
        <c:ser>
          <c:idx val="2"/>
          <c:order val="2"/>
          <c:tx>
            <c:strRef>
              <c:f>'Total Discharge'!$D$3</c:f>
              <c:strCache>
                <c:ptCount val="1"/>
                <c:pt idx="0">
                  <c:v> DIS_MCAR_MC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7-49DF-4293-8AF1-DFDF8CB351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9-49DF-4293-8AF1-DFDF8CB351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B-49DF-4293-8AF1-DFDF8CB3518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D-49DF-4293-8AF1-DFDF8CB3518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F-49DF-4293-8AF1-DFDF8CB351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Discharge'!$D$4:$D$9</c:f>
              <c:numCache>
                <c:formatCode>[&gt;=1000000]0.0,,"M";[&gt;=1000]0.0,"K";0</c:formatCode>
                <c:ptCount val="5"/>
                <c:pt idx="0">
                  <c:v>113963</c:v>
                </c:pt>
                <c:pt idx="1">
                  <c:v>626666</c:v>
                </c:pt>
                <c:pt idx="2">
                  <c:v>638068</c:v>
                </c:pt>
                <c:pt idx="3">
                  <c:v>665351</c:v>
                </c:pt>
                <c:pt idx="4">
                  <c:v>238188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49DF-4293-8AF1-DFDF8CB35187}"/>
            </c:ext>
          </c:extLst>
        </c:ser>
        <c:ser>
          <c:idx val="3"/>
          <c:order val="3"/>
          <c:tx>
            <c:strRef>
              <c:f>'Total Discharge'!$E$3</c:f>
              <c:strCache>
                <c:ptCount val="1"/>
                <c:pt idx="0">
                  <c:v>  DIS_MCAL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2-49DF-4293-8AF1-DFDF8CB351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4-49DF-4293-8AF1-DFDF8CB351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6-49DF-4293-8AF1-DFDF8CB3518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8-49DF-4293-8AF1-DFDF8CB3518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A-49DF-4293-8AF1-DFDF8CB351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Discharge'!$E$4:$E$9</c:f>
              <c:numCache>
                <c:formatCode>[&gt;=1000000]0.0,,"M";[&gt;=1000]0.0,"K";0</c:formatCode>
                <c:ptCount val="5"/>
                <c:pt idx="0">
                  <c:v>105482</c:v>
                </c:pt>
                <c:pt idx="1">
                  <c:v>408398</c:v>
                </c:pt>
                <c:pt idx="2">
                  <c:v>392766</c:v>
                </c:pt>
                <c:pt idx="3">
                  <c:v>383674</c:v>
                </c:pt>
                <c:pt idx="4">
                  <c:v>172725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B-49DF-4293-8AF1-DFDF8CB35187}"/>
            </c:ext>
          </c:extLst>
        </c:ser>
        <c:ser>
          <c:idx val="4"/>
          <c:order val="4"/>
          <c:tx>
            <c:strRef>
              <c:f>'Total Discharge'!$F$3</c:f>
              <c:strCache>
                <c:ptCount val="1"/>
                <c:pt idx="0">
                  <c:v> DIS_MCAL_MC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D-49DF-4293-8AF1-DFDF8CB351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F-49DF-4293-8AF1-DFDF8CB351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1-49DF-4293-8AF1-DFDF8CB3518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3-49DF-4293-8AF1-DFDF8CB3518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5-49DF-4293-8AF1-DFDF8CB351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Discharge'!$F$4:$F$9</c:f>
              <c:numCache>
                <c:formatCode>[&gt;=1000000]0.0,,"M";[&gt;=1000]0.0,"K";0</c:formatCode>
                <c:ptCount val="5"/>
                <c:pt idx="0">
                  <c:v>164911</c:v>
                </c:pt>
                <c:pt idx="1">
                  <c:v>703766</c:v>
                </c:pt>
                <c:pt idx="2">
                  <c:v>704075</c:v>
                </c:pt>
                <c:pt idx="3">
                  <c:v>699115</c:v>
                </c:pt>
                <c:pt idx="4">
                  <c:v>301427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6-49DF-4293-8AF1-DFDF8CB35187}"/>
            </c:ext>
          </c:extLst>
        </c:ser>
        <c:ser>
          <c:idx val="5"/>
          <c:order val="5"/>
          <c:tx>
            <c:strRef>
              <c:f>'Total Discharge'!$G$3</c:f>
              <c:strCache>
                <c:ptCount val="1"/>
                <c:pt idx="0">
                  <c:v> DIS_CNTY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8-49DF-4293-8AF1-DFDF8CB351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A-49DF-4293-8AF1-DFDF8CB351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C-49DF-4293-8AF1-DFDF8CB3518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E-49DF-4293-8AF1-DFDF8CB3518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0-49DF-4293-8AF1-DFDF8CB351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Discharge'!$G$4:$G$9</c:f>
              <c:numCache>
                <c:formatCode>[&gt;=1000000]0.0,,"M";[&gt;=1000]0.0,"K";0</c:formatCode>
                <c:ptCount val="5"/>
                <c:pt idx="0">
                  <c:v>3790</c:v>
                </c:pt>
                <c:pt idx="1">
                  <c:v>16300</c:v>
                </c:pt>
                <c:pt idx="2">
                  <c:v>17333</c:v>
                </c:pt>
                <c:pt idx="3">
                  <c:v>20233</c:v>
                </c:pt>
                <c:pt idx="4">
                  <c:v>9486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1-49DF-4293-8AF1-DFDF8CB35187}"/>
            </c:ext>
          </c:extLst>
        </c:ser>
        <c:ser>
          <c:idx val="6"/>
          <c:order val="6"/>
          <c:tx>
            <c:strRef>
              <c:f>'Total Discharge'!$H$3</c:f>
              <c:strCache>
                <c:ptCount val="1"/>
                <c:pt idx="0">
                  <c:v> DIS_CNTY_MC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3-49DF-4293-8AF1-DFDF8CB351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5-49DF-4293-8AF1-DFDF8CB351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7-49DF-4293-8AF1-DFDF8CB3518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9-49DF-4293-8AF1-DFDF8CB3518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B-49DF-4293-8AF1-DFDF8CB351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Discharge'!$H$4:$H$9</c:f>
              <c:numCache>
                <c:formatCode>[&gt;=1000000]0.0,,"M";[&gt;=1000]0.0,"K";0</c:formatCode>
                <c:ptCount val="5"/>
                <c:pt idx="0">
                  <c:v>297</c:v>
                </c:pt>
                <c:pt idx="1">
                  <c:v>1376</c:v>
                </c:pt>
                <c:pt idx="2">
                  <c:v>1511</c:v>
                </c:pt>
                <c:pt idx="3">
                  <c:v>654</c:v>
                </c:pt>
                <c:pt idx="4">
                  <c:v>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C-49DF-4293-8AF1-DFDF8CB35187}"/>
            </c:ext>
          </c:extLst>
        </c:ser>
        <c:ser>
          <c:idx val="7"/>
          <c:order val="7"/>
          <c:tx>
            <c:strRef>
              <c:f>'Total Discharge'!$I$3</c:f>
              <c:strCache>
                <c:ptCount val="1"/>
                <c:pt idx="0">
                  <c:v> DIS_THRD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E-49DF-4293-8AF1-DFDF8CB351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0-49DF-4293-8AF1-DFDF8CB351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2-49DF-4293-8AF1-DFDF8CB3518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4-49DF-4293-8AF1-DFDF8CB3518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6-49DF-4293-8AF1-DFDF8CB351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Discharge'!$I$4:$I$9</c:f>
              <c:numCache>
                <c:formatCode>[&gt;=1000000]0.0,,"M";[&gt;=1000]0.0,"K";0</c:formatCode>
                <c:ptCount val="5"/>
                <c:pt idx="0">
                  <c:v>29519</c:v>
                </c:pt>
                <c:pt idx="1">
                  <c:v>121670</c:v>
                </c:pt>
                <c:pt idx="2">
                  <c:v>132059</c:v>
                </c:pt>
                <c:pt idx="3">
                  <c:v>133018</c:v>
                </c:pt>
                <c:pt idx="4">
                  <c:v>62239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7-49DF-4293-8AF1-DFDF8CB35187}"/>
            </c:ext>
          </c:extLst>
        </c:ser>
        <c:ser>
          <c:idx val="8"/>
          <c:order val="8"/>
          <c:tx>
            <c:strRef>
              <c:f>'Total Discharge'!$J$3</c:f>
              <c:strCache>
                <c:ptCount val="1"/>
                <c:pt idx="0">
                  <c:v> DIS_THRD_MC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9-49DF-4293-8AF1-DFDF8CB351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B-49DF-4293-8AF1-DFDF8CB351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D-49DF-4293-8AF1-DFDF8CB3518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F-49DF-4293-8AF1-DFDF8CB3518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1-49DF-4293-8AF1-DFDF8CB351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Discharge'!$J$4:$J$9</c:f>
              <c:numCache>
                <c:formatCode>[&gt;=1000000]0.0,,"M";[&gt;=1000]0.0,"K";0</c:formatCode>
                <c:ptCount val="5"/>
                <c:pt idx="0">
                  <c:v>214340</c:v>
                </c:pt>
                <c:pt idx="1">
                  <c:v>1031892</c:v>
                </c:pt>
                <c:pt idx="2">
                  <c:v>1009226</c:v>
                </c:pt>
                <c:pt idx="3">
                  <c:v>1001999</c:v>
                </c:pt>
                <c:pt idx="4">
                  <c:v>352999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2-49DF-4293-8AF1-DFDF8CB35187}"/>
            </c:ext>
          </c:extLst>
        </c:ser>
        <c:ser>
          <c:idx val="9"/>
          <c:order val="9"/>
          <c:tx>
            <c:strRef>
              <c:f>'Total Discharge'!$K$3</c:f>
              <c:strCache>
                <c:ptCount val="1"/>
                <c:pt idx="0">
                  <c:v> DIS_INDGNT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4-49DF-4293-8AF1-DFDF8CB351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6-49DF-4293-8AF1-DFDF8CB351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8-49DF-4293-8AF1-DFDF8CB3518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A-49DF-4293-8AF1-DFDF8CB3518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C-49DF-4293-8AF1-DFDF8CB351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Discharge'!$K$4:$K$9</c:f>
              <c:numCache>
                <c:formatCode>[&gt;=1000000]0.0,,"M";[&gt;=1000]0.0,"K";0</c:formatCode>
                <c:ptCount val="5"/>
                <c:pt idx="0">
                  <c:v>4734</c:v>
                </c:pt>
                <c:pt idx="1">
                  <c:v>17674</c:v>
                </c:pt>
                <c:pt idx="2">
                  <c:v>18198</c:v>
                </c:pt>
                <c:pt idx="3">
                  <c:v>19718</c:v>
                </c:pt>
                <c:pt idx="4">
                  <c:v>8631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D-49DF-4293-8AF1-DFDF8CB35187}"/>
            </c:ext>
          </c:extLst>
        </c:ser>
        <c:ser>
          <c:idx val="10"/>
          <c:order val="10"/>
          <c:tx>
            <c:strRef>
              <c:f>'Total Discharge'!$L$3</c:f>
              <c:strCache>
                <c:ptCount val="1"/>
                <c:pt idx="0">
                  <c:v> DIS_OTH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F-49DF-4293-8AF1-DFDF8CB351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1-49DF-4293-8AF1-DFDF8CB351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3-49DF-4293-8AF1-DFDF8CB3518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5-49DF-4293-8AF1-DFDF8CB3518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7-49DF-4293-8AF1-DFDF8CB351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Discharge'!$L$4:$L$9</c:f>
              <c:numCache>
                <c:formatCode>[&gt;=1000000]0.0,,"M";[&gt;=1000]0.0,"K";0</c:formatCode>
                <c:ptCount val="5"/>
                <c:pt idx="0">
                  <c:v>15670</c:v>
                </c:pt>
                <c:pt idx="1">
                  <c:v>63325</c:v>
                </c:pt>
                <c:pt idx="2">
                  <c:v>60832</c:v>
                </c:pt>
                <c:pt idx="3">
                  <c:v>66318</c:v>
                </c:pt>
                <c:pt idx="4">
                  <c:v>24029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8-49DF-4293-8AF1-DFDF8CB3518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[Health_Care_Project_Work (4).xlsx]State hospital revenue!PivotTable10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2000"/>
              <a:t>STATE HOSPITAL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'State hospital revenue'!$B$3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'State hospital revenue'!$A$4:$A$47</c:f>
              <c:multiLvlStrCache>
                <c:ptCount val="38"/>
                <c:lvl>
                  <c:pt idx="0">
                    <c:v>ATASCADERO STATE HOSPITAL</c:v>
                  </c:pt>
                  <c:pt idx="1">
                    <c:v>COALINGA STATE HOSPITAL</c:v>
                  </c:pt>
                  <c:pt idx="2">
                    <c:v>FAIRVIEW DEVELOPMENTAL CENTER</c:v>
                  </c:pt>
                  <c:pt idx="3">
                    <c:v>METROPOLITAN STATE HOSPITAL</c:v>
                  </c:pt>
                  <c:pt idx="4">
                    <c:v>NAPA STATE HOSPITAL</c:v>
                  </c:pt>
                  <c:pt idx="5">
                    <c:v>PATTON STATE HOSPITAL</c:v>
                  </c:pt>
                  <c:pt idx="6">
                    <c:v>PORTERVILLE STATE HOSPITAL</c:v>
                  </c:pt>
                  <c:pt idx="7">
                    <c:v>SONOMA DEVELOPMENTAL CENTER</c:v>
                  </c:pt>
                  <c:pt idx="8">
                    <c:v>ATASCADERO STATE HOSPITAL</c:v>
                  </c:pt>
                  <c:pt idx="9">
                    <c:v>COALINGA STATE HOSPITAL</c:v>
                  </c:pt>
                  <c:pt idx="10">
                    <c:v>FAIRVIEW DEVELOPMENTAL CENTER</c:v>
                  </c:pt>
                  <c:pt idx="11">
                    <c:v>METROPOLITAN STATE HOSPITAL</c:v>
                  </c:pt>
                  <c:pt idx="12">
                    <c:v>NAPA STATE HOSPITAL</c:v>
                  </c:pt>
                  <c:pt idx="13">
                    <c:v>PATTON STATE HOSPITAL</c:v>
                  </c:pt>
                  <c:pt idx="14">
                    <c:v>PORTERVILLE STATE HOSPITAL</c:v>
                  </c:pt>
                  <c:pt idx="15">
                    <c:v>SONOMA DEVELOPMENTAL CENTER</c:v>
                  </c:pt>
                  <c:pt idx="16">
                    <c:v>ATASCADERO STATE HOSPITAL</c:v>
                  </c:pt>
                  <c:pt idx="17">
                    <c:v>COALINGA STATE HOSPITAL</c:v>
                  </c:pt>
                  <c:pt idx="18">
                    <c:v>FAIRVIEW DEVELOPMENTAL CENTER</c:v>
                  </c:pt>
                  <c:pt idx="19">
                    <c:v>METROPOLITAN STATE HOSPITAL</c:v>
                  </c:pt>
                  <c:pt idx="20">
                    <c:v>NAPA STATE HOSPITAL</c:v>
                  </c:pt>
                  <c:pt idx="21">
                    <c:v>PATTON STATE HOSPITAL</c:v>
                  </c:pt>
                  <c:pt idx="22">
                    <c:v>PORTERVILLE STATE HOSPITAL</c:v>
                  </c:pt>
                  <c:pt idx="23">
                    <c:v>SONOMA DEVELOPMENTAL CENTER</c:v>
                  </c:pt>
                  <c:pt idx="24">
                    <c:v>ATASCADERO STATE HOSPITAL</c:v>
                  </c:pt>
                  <c:pt idx="25">
                    <c:v>COALINGA STATE HOSPITAL</c:v>
                  </c:pt>
                  <c:pt idx="26">
                    <c:v>FAIRVIEW DEVELOPMENTAL CENTER</c:v>
                  </c:pt>
                  <c:pt idx="27">
                    <c:v>METROPOLITAN STATE HOSPITAL</c:v>
                  </c:pt>
                  <c:pt idx="28">
                    <c:v>NAPA STATE HOSPITAL</c:v>
                  </c:pt>
                  <c:pt idx="29">
                    <c:v>PATTON STATE HOSPITAL</c:v>
                  </c:pt>
                  <c:pt idx="30">
                    <c:v>PORTERVILLE STATE HOSPITAL</c:v>
                  </c:pt>
                  <c:pt idx="31">
                    <c:v>ATASCADERO STATE HOSPITAL</c:v>
                  </c:pt>
                  <c:pt idx="32">
                    <c:v>COALINGA STATE HOSPITAL</c:v>
                  </c:pt>
                  <c:pt idx="33">
                    <c:v>FAIRVIEW DEVELOPMENTAL CENTER</c:v>
                  </c:pt>
                  <c:pt idx="34">
                    <c:v>METROPOLITAN STATE HOSPITAL</c:v>
                  </c:pt>
                  <c:pt idx="35">
                    <c:v>NAPA STATE HOSPITAL</c:v>
                  </c:pt>
                  <c:pt idx="36">
                    <c:v>PATTON STATE HOSPITAL</c:v>
                  </c:pt>
                  <c:pt idx="37">
                    <c:v>PORTERVILLE STATE HOSPITAL</c:v>
                  </c:pt>
                </c:lvl>
                <c:lvl>
                  <c:pt idx="0">
                    <c:v>2016</c:v>
                  </c:pt>
                  <c:pt idx="8">
                    <c:v>2017</c:v>
                  </c:pt>
                  <c:pt idx="16">
                    <c:v>2018</c:v>
                  </c:pt>
                  <c:pt idx="24">
                    <c:v>2019</c:v>
                  </c:pt>
                  <c:pt idx="31">
                    <c:v>2020</c:v>
                  </c:pt>
                </c:lvl>
              </c:multiLvlStrCache>
            </c:multiLvlStrRef>
          </c:cat>
          <c:val>
            <c:numRef>
              <c:f>'State hospital revenue'!$B$4:$B$47</c:f>
              <c:numCache>
                <c:formatCode>[&gt;=1000000]0.0,,"M";[&gt;=1000]0.0,"K";0</c:formatCode>
                <c:ptCount val="38"/>
                <c:pt idx="0">
                  <c:v>53694804</c:v>
                </c:pt>
                <c:pt idx="1">
                  <c:v>62687840</c:v>
                </c:pt>
                <c:pt idx="2">
                  <c:v>19368767</c:v>
                </c:pt>
                <c:pt idx="3">
                  <c:v>46448221</c:v>
                </c:pt>
                <c:pt idx="4">
                  <c:v>61710072</c:v>
                </c:pt>
                <c:pt idx="5">
                  <c:v>72941834</c:v>
                </c:pt>
                <c:pt idx="6">
                  <c:v>33732298</c:v>
                </c:pt>
                <c:pt idx="7">
                  <c:v>25978690</c:v>
                </c:pt>
                <c:pt idx="8">
                  <c:v>211285473</c:v>
                </c:pt>
                <c:pt idx="9">
                  <c:v>261555713</c:v>
                </c:pt>
                <c:pt idx="10">
                  <c:v>70360184</c:v>
                </c:pt>
                <c:pt idx="11">
                  <c:v>192792155</c:v>
                </c:pt>
                <c:pt idx="12">
                  <c:v>250171803</c:v>
                </c:pt>
                <c:pt idx="13">
                  <c:v>287400739</c:v>
                </c:pt>
                <c:pt idx="14">
                  <c:v>125235682</c:v>
                </c:pt>
                <c:pt idx="15">
                  <c:v>94669625</c:v>
                </c:pt>
                <c:pt idx="16">
                  <c:v>210502644</c:v>
                </c:pt>
                <c:pt idx="17">
                  <c:v>271306968</c:v>
                </c:pt>
                <c:pt idx="18">
                  <c:v>57805052</c:v>
                </c:pt>
                <c:pt idx="19">
                  <c:v>195812650</c:v>
                </c:pt>
                <c:pt idx="20">
                  <c:v>262158959</c:v>
                </c:pt>
                <c:pt idx="21">
                  <c:v>290564023</c:v>
                </c:pt>
                <c:pt idx="22">
                  <c:v>121774478</c:v>
                </c:pt>
                <c:pt idx="23">
                  <c:v>35755027</c:v>
                </c:pt>
                <c:pt idx="24">
                  <c:v>210022534</c:v>
                </c:pt>
                <c:pt idx="25">
                  <c:v>355401365</c:v>
                </c:pt>
                <c:pt idx="26">
                  <c:v>23597639</c:v>
                </c:pt>
                <c:pt idx="27">
                  <c:v>202769430</c:v>
                </c:pt>
                <c:pt idx="28">
                  <c:v>261832244</c:v>
                </c:pt>
                <c:pt idx="29">
                  <c:v>292027808</c:v>
                </c:pt>
                <c:pt idx="30">
                  <c:v>140993520</c:v>
                </c:pt>
                <c:pt idx="31">
                  <c:v>109120374</c:v>
                </c:pt>
                <c:pt idx="32">
                  <c:v>142063334</c:v>
                </c:pt>
                <c:pt idx="33">
                  <c:v>372013</c:v>
                </c:pt>
                <c:pt idx="34">
                  <c:v>104248909</c:v>
                </c:pt>
                <c:pt idx="35">
                  <c:v>123700210</c:v>
                </c:pt>
                <c:pt idx="36">
                  <c:v>144438410</c:v>
                </c:pt>
                <c:pt idx="37">
                  <c:v>730001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27-4D86-9E19-C371A39FF42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33"/>
        <c:overlap val="14"/>
        <c:axId val="1293259407"/>
        <c:axId val="1293267087"/>
      </c:barChart>
      <c:catAx>
        <c:axId val="1293259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3267087"/>
        <c:crosses val="autoZero"/>
        <c:auto val="1"/>
        <c:lblAlgn val="ctr"/>
        <c:lblOffset val="100"/>
        <c:noMultiLvlLbl val="0"/>
      </c:catAx>
      <c:valAx>
        <c:axId val="1293267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[&gt;=1000000]0.0,,&quot;M&quot;;[&gt;=1000]0.0,&quot;K&quot;;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3259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[Health_Care_Project_Work.xlsx]Total Discharge!PivotTable4</c:name>
    <c:fmtId val="5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TOTAL DISCHARGE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7"/>
        <c:spPr>
          <a:solidFill>
            <a:schemeClr val="accent1"/>
          </a:solidFill>
          <a:ln>
            <a:noFill/>
          </a:ln>
          <a:effectLst/>
          <a:sp3d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'Total Discharge'!$B$3</c:f>
              <c:strCache>
                <c:ptCount val="1"/>
                <c:pt idx="0">
                  <c:v> DIS_TOT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64C6-42CF-806C-C5EA66733CD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64C6-42CF-806C-C5EA66733CD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64C6-42CF-806C-C5EA66733CD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64C6-42CF-806C-C5EA66733CD8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64C6-42CF-806C-C5EA66733CD8}"/>
              </c:ext>
            </c:extLst>
          </c:dPt>
          <c:dLbls>
            <c:spPr>
              <a:solidFill>
                <a:schemeClr val="bg2">
                  <a:lumMod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Discharge'!$B$4:$B$9</c:f>
              <c:numCache>
                <c:formatCode>[&gt;=1000000]0.0,,"M";[&gt;=1000]0.0,"K";0</c:formatCode>
                <c:ptCount val="5"/>
                <c:pt idx="0">
                  <c:v>860947</c:v>
                </c:pt>
                <c:pt idx="1">
                  <c:v>3859097</c:v>
                </c:pt>
                <c:pt idx="2">
                  <c:v>3828392</c:v>
                </c:pt>
                <c:pt idx="3">
                  <c:v>3845691</c:v>
                </c:pt>
                <c:pt idx="4">
                  <c:v>1528572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4C6-42CF-806C-C5EA66733CD8}"/>
            </c:ext>
          </c:extLst>
        </c:ser>
        <c:ser>
          <c:idx val="1"/>
          <c:order val="1"/>
          <c:tx>
            <c:strRef>
              <c:f>'Total Discharge'!$C$3</c:f>
              <c:strCache>
                <c:ptCount val="1"/>
                <c:pt idx="0">
                  <c:v> DIS_MCAR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C-64C6-42CF-806C-C5EA66733CD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E-64C6-42CF-806C-C5EA66733CD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0-64C6-42CF-806C-C5EA66733CD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2-64C6-42CF-806C-C5EA66733CD8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4-64C6-42CF-806C-C5EA66733C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Discharge'!$C$4:$C$9</c:f>
              <c:numCache>
                <c:formatCode>[&gt;=1000000]0.0,,"M";[&gt;=1000]0.0,"K";0</c:formatCode>
                <c:ptCount val="5"/>
                <c:pt idx="0">
                  <c:v>208241</c:v>
                </c:pt>
                <c:pt idx="1">
                  <c:v>868030</c:v>
                </c:pt>
                <c:pt idx="2">
                  <c:v>854324</c:v>
                </c:pt>
                <c:pt idx="3">
                  <c:v>855611</c:v>
                </c:pt>
                <c:pt idx="4">
                  <c:v>358491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64C6-42CF-806C-C5EA66733CD8}"/>
            </c:ext>
          </c:extLst>
        </c:ser>
        <c:ser>
          <c:idx val="2"/>
          <c:order val="2"/>
          <c:tx>
            <c:strRef>
              <c:f>'Total Discharge'!$D$3</c:f>
              <c:strCache>
                <c:ptCount val="1"/>
                <c:pt idx="0">
                  <c:v> DIS_MCAR_MC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7-64C6-42CF-806C-C5EA66733CD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9-64C6-42CF-806C-C5EA66733CD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B-64C6-42CF-806C-C5EA66733CD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D-64C6-42CF-806C-C5EA66733CD8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F-64C6-42CF-806C-C5EA66733C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Discharge'!$D$4:$D$9</c:f>
              <c:numCache>
                <c:formatCode>[&gt;=1000000]0.0,,"M";[&gt;=1000]0.0,"K";0</c:formatCode>
                <c:ptCount val="5"/>
                <c:pt idx="0">
                  <c:v>113963</c:v>
                </c:pt>
                <c:pt idx="1">
                  <c:v>626666</c:v>
                </c:pt>
                <c:pt idx="2">
                  <c:v>638068</c:v>
                </c:pt>
                <c:pt idx="3">
                  <c:v>665351</c:v>
                </c:pt>
                <c:pt idx="4">
                  <c:v>238188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64C6-42CF-806C-C5EA66733CD8}"/>
            </c:ext>
          </c:extLst>
        </c:ser>
        <c:ser>
          <c:idx val="3"/>
          <c:order val="3"/>
          <c:tx>
            <c:strRef>
              <c:f>'Total Discharge'!$E$3</c:f>
              <c:strCache>
                <c:ptCount val="1"/>
                <c:pt idx="0">
                  <c:v>  DIS_MCAL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2-64C6-42CF-806C-C5EA66733CD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4-64C6-42CF-806C-C5EA66733CD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6-64C6-42CF-806C-C5EA66733CD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8-64C6-42CF-806C-C5EA66733CD8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A-64C6-42CF-806C-C5EA66733C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Discharge'!$E$4:$E$9</c:f>
              <c:numCache>
                <c:formatCode>[&gt;=1000000]0.0,,"M";[&gt;=1000]0.0,"K";0</c:formatCode>
                <c:ptCount val="5"/>
                <c:pt idx="0">
                  <c:v>105482</c:v>
                </c:pt>
                <c:pt idx="1">
                  <c:v>408398</c:v>
                </c:pt>
                <c:pt idx="2">
                  <c:v>392766</c:v>
                </c:pt>
                <c:pt idx="3">
                  <c:v>383674</c:v>
                </c:pt>
                <c:pt idx="4">
                  <c:v>172725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B-64C6-42CF-806C-C5EA66733CD8}"/>
            </c:ext>
          </c:extLst>
        </c:ser>
        <c:ser>
          <c:idx val="4"/>
          <c:order val="4"/>
          <c:tx>
            <c:strRef>
              <c:f>'Total Discharge'!$F$3</c:f>
              <c:strCache>
                <c:ptCount val="1"/>
                <c:pt idx="0">
                  <c:v> DIS_MCAL_MC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D-64C6-42CF-806C-C5EA66733CD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F-64C6-42CF-806C-C5EA66733CD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1-64C6-42CF-806C-C5EA66733CD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3-64C6-42CF-806C-C5EA66733CD8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5-64C6-42CF-806C-C5EA66733C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Discharge'!$F$4:$F$9</c:f>
              <c:numCache>
                <c:formatCode>[&gt;=1000000]0.0,,"M";[&gt;=1000]0.0,"K";0</c:formatCode>
                <c:ptCount val="5"/>
                <c:pt idx="0">
                  <c:v>164911</c:v>
                </c:pt>
                <c:pt idx="1">
                  <c:v>703766</c:v>
                </c:pt>
                <c:pt idx="2">
                  <c:v>704075</c:v>
                </c:pt>
                <c:pt idx="3">
                  <c:v>699115</c:v>
                </c:pt>
                <c:pt idx="4">
                  <c:v>301427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6-64C6-42CF-806C-C5EA66733CD8}"/>
            </c:ext>
          </c:extLst>
        </c:ser>
        <c:ser>
          <c:idx val="5"/>
          <c:order val="5"/>
          <c:tx>
            <c:strRef>
              <c:f>'Total Discharge'!$G$3</c:f>
              <c:strCache>
                <c:ptCount val="1"/>
                <c:pt idx="0">
                  <c:v> DIS_CNTY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8-64C6-42CF-806C-C5EA66733CD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A-64C6-42CF-806C-C5EA66733CD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C-64C6-42CF-806C-C5EA66733CD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E-64C6-42CF-806C-C5EA66733CD8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0-64C6-42CF-806C-C5EA66733C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Discharge'!$G$4:$G$9</c:f>
              <c:numCache>
                <c:formatCode>[&gt;=1000000]0.0,,"M";[&gt;=1000]0.0,"K";0</c:formatCode>
                <c:ptCount val="5"/>
                <c:pt idx="0">
                  <c:v>3790</c:v>
                </c:pt>
                <c:pt idx="1">
                  <c:v>16300</c:v>
                </c:pt>
                <c:pt idx="2">
                  <c:v>17333</c:v>
                </c:pt>
                <c:pt idx="3">
                  <c:v>20233</c:v>
                </c:pt>
                <c:pt idx="4">
                  <c:v>9486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1-64C6-42CF-806C-C5EA66733CD8}"/>
            </c:ext>
          </c:extLst>
        </c:ser>
        <c:ser>
          <c:idx val="6"/>
          <c:order val="6"/>
          <c:tx>
            <c:strRef>
              <c:f>'Total Discharge'!$H$3</c:f>
              <c:strCache>
                <c:ptCount val="1"/>
                <c:pt idx="0">
                  <c:v> DIS_CNTY_MC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3-64C6-42CF-806C-C5EA66733CD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5-64C6-42CF-806C-C5EA66733CD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7-64C6-42CF-806C-C5EA66733CD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9-64C6-42CF-806C-C5EA66733CD8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B-64C6-42CF-806C-C5EA66733C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Discharge'!$H$4:$H$9</c:f>
              <c:numCache>
                <c:formatCode>[&gt;=1000000]0.0,,"M";[&gt;=1000]0.0,"K";0</c:formatCode>
                <c:ptCount val="5"/>
                <c:pt idx="0">
                  <c:v>297</c:v>
                </c:pt>
                <c:pt idx="1">
                  <c:v>1376</c:v>
                </c:pt>
                <c:pt idx="2">
                  <c:v>1511</c:v>
                </c:pt>
                <c:pt idx="3">
                  <c:v>654</c:v>
                </c:pt>
                <c:pt idx="4">
                  <c:v>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C-64C6-42CF-806C-C5EA66733CD8}"/>
            </c:ext>
          </c:extLst>
        </c:ser>
        <c:ser>
          <c:idx val="7"/>
          <c:order val="7"/>
          <c:tx>
            <c:strRef>
              <c:f>'Total Discharge'!$I$3</c:f>
              <c:strCache>
                <c:ptCount val="1"/>
                <c:pt idx="0">
                  <c:v> DIS_THRD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E-64C6-42CF-806C-C5EA66733CD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0-64C6-42CF-806C-C5EA66733CD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2-64C6-42CF-806C-C5EA66733CD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4-64C6-42CF-806C-C5EA66733CD8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6-64C6-42CF-806C-C5EA66733C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Discharge'!$I$4:$I$9</c:f>
              <c:numCache>
                <c:formatCode>[&gt;=1000000]0.0,,"M";[&gt;=1000]0.0,"K";0</c:formatCode>
                <c:ptCount val="5"/>
                <c:pt idx="0">
                  <c:v>29519</c:v>
                </c:pt>
                <c:pt idx="1">
                  <c:v>121670</c:v>
                </c:pt>
                <c:pt idx="2">
                  <c:v>132059</c:v>
                </c:pt>
                <c:pt idx="3">
                  <c:v>133018</c:v>
                </c:pt>
                <c:pt idx="4">
                  <c:v>62239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7-64C6-42CF-806C-C5EA66733CD8}"/>
            </c:ext>
          </c:extLst>
        </c:ser>
        <c:ser>
          <c:idx val="8"/>
          <c:order val="8"/>
          <c:tx>
            <c:strRef>
              <c:f>'Total Discharge'!$J$3</c:f>
              <c:strCache>
                <c:ptCount val="1"/>
                <c:pt idx="0">
                  <c:v> DIS_THRD_MC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9-64C6-42CF-806C-C5EA66733CD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B-64C6-42CF-806C-C5EA66733CD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D-64C6-42CF-806C-C5EA66733CD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F-64C6-42CF-806C-C5EA66733CD8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1-64C6-42CF-806C-C5EA66733C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Discharge'!$J$4:$J$9</c:f>
              <c:numCache>
                <c:formatCode>[&gt;=1000000]0.0,,"M";[&gt;=1000]0.0,"K";0</c:formatCode>
                <c:ptCount val="5"/>
                <c:pt idx="0">
                  <c:v>214340</c:v>
                </c:pt>
                <c:pt idx="1">
                  <c:v>1031892</c:v>
                </c:pt>
                <c:pt idx="2">
                  <c:v>1009226</c:v>
                </c:pt>
                <c:pt idx="3">
                  <c:v>1001999</c:v>
                </c:pt>
                <c:pt idx="4">
                  <c:v>352999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2-64C6-42CF-806C-C5EA66733CD8}"/>
            </c:ext>
          </c:extLst>
        </c:ser>
        <c:ser>
          <c:idx val="9"/>
          <c:order val="9"/>
          <c:tx>
            <c:strRef>
              <c:f>'Total Discharge'!$K$3</c:f>
              <c:strCache>
                <c:ptCount val="1"/>
                <c:pt idx="0">
                  <c:v> DIS_INDGNT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4-64C6-42CF-806C-C5EA66733CD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6-64C6-42CF-806C-C5EA66733CD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8-64C6-42CF-806C-C5EA66733CD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A-64C6-42CF-806C-C5EA66733CD8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C-64C6-42CF-806C-C5EA66733C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Discharge'!$K$4:$K$9</c:f>
              <c:numCache>
                <c:formatCode>[&gt;=1000000]0.0,,"M";[&gt;=1000]0.0,"K";0</c:formatCode>
                <c:ptCount val="5"/>
                <c:pt idx="0">
                  <c:v>4734</c:v>
                </c:pt>
                <c:pt idx="1">
                  <c:v>17674</c:v>
                </c:pt>
                <c:pt idx="2">
                  <c:v>18198</c:v>
                </c:pt>
                <c:pt idx="3">
                  <c:v>19718</c:v>
                </c:pt>
                <c:pt idx="4">
                  <c:v>8631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D-64C6-42CF-806C-C5EA66733CD8}"/>
            </c:ext>
          </c:extLst>
        </c:ser>
        <c:ser>
          <c:idx val="10"/>
          <c:order val="10"/>
          <c:tx>
            <c:strRef>
              <c:f>'Total Discharge'!$L$3</c:f>
              <c:strCache>
                <c:ptCount val="1"/>
                <c:pt idx="0">
                  <c:v> DIS_OTH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F-64C6-42CF-806C-C5EA66733CD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1-64C6-42CF-806C-C5EA66733CD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3-64C6-42CF-806C-C5EA66733CD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5-64C6-42CF-806C-C5EA66733CD8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7-64C6-42CF-806C-C5EA66733C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Discharge'!$L$4:$L$9</c:f>
              <c:numCache>
                <c:formatCode>[&gt;=1000000]0.0,,"M";[&gt;=1000]0.0,"K";0</c:formatCode>
                <c:ptCount val="5"/>
                <c:pt idx="0">
                  <c:v>15670</c:v>
                </c:pt>
                <c:pt idx="1">
                  <c:v>63325</c:v>
                </c:pt>
                <c:pt idx="2">
                  <c:v>60832</c:v>
                </c:pt>
                <c:pt idx="3">
                  <c:v>66318</c:v>
                </c:pt>
                <c:pt idx="4">
                  <c:v>24029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8-64C6-42CF-806C-C5EA66733CD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[Health_Care_Project_Work (4).xlsx] Type Of hospital Revenue!PivotTable9</c:name>
    <c:fmtId val="2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2000"/>
              <a:t>TYPES OF HOSPITAL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6737176962201405"/>
          <c:y val="4.5223705190364609E-2"/>
          <c:w val="0.7477340173670981"/>
          <c:h val="0.8668325250641618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 Type Of hospital Revenue'!$B$3:$B$4</c:f>
              <c:strCache>
                <c:ptCount val="1"/>
                <c:pt idx="0">
                  <c:v>2016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 Type Of hospital Revenue'!$A$5:$A$8</c:f>
              <c:strCache>
                <c:ptCount val="4"/>
                <c:pt idx="0">
                  <c:v>Total Gross Inpatient Revenu</c:v>
                </c:pt>
                <c:pt idx="1">
                  <c:v>Total Gross Outpatient Revenue</c:v>
                </c:pt>
                <c:pt idx="2">
                  <c:v>Total Net Patient Revenue</c:v>
                </c:pt>
                <c:pt idx="3">
                  <c:v>Total Capitation Premium Revenue</c:v>
                </c:pt>
              </c:strCache>
            </c:strRef>
          </c:cat>
          <c:val>
            <c:numRef>
              <c:f>' Type Of hospital Revenue'!$B$5:$B$8</c:f>
              <c:numCache>
                <c:formatCode>[&gt;=1000000]0.0,,"M";[&gt;=1000]0.0,"K";0</c:formatCode>
                <c:ptCount val="4"/>
                <c:pt idx="0">
                  <c:v>65231574398</c:v>
                </c:pt>
                <c:pt idx="1">
                  <c:v>38360134213</c:v>
                </c:pt>
                <c:pt idx="2">
                  <c:v>26315386167</c:v>
                </c:pt>
                <c:pt idx="3">
                  <c:v>1130874316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A9-444C-BB02-BAB7C8B8F0C2}"/>
            </c:ext>
          </c:extLst>
        </c:ser>
        <c:ser>
          <c:idx val="1"/>
          <c:order val="1"/>
          <c:tx>
            <c:strRef>
              <c:f>' Type Of hospital Revenue'!$C$3:$C$4</c:f>
              <c:strCache>
                <c:ptCount val="1"/>
                <c:pt idx="0">
                  <c:v>2017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 Type Of hospital Revenue'!$A$5:$A$8</c:f>
              <c:strCache>
                <c:ptCount val="4"/>
                <c:pt idx="0">
                  <c:v>Total Gross Inpatient Revenu</c:v>
                </c:pt>
                <c:pt idx="1">
                  <c:v>Total Gross Outpatient Revenue</c:v>
                </c:pt>
                <c:pt idx="2">
                  <c:v>Total Net Patient Revenue</c:v>
                </c:pt>
                <c:pt idx="3">
                  <c:v>Total Capitation Premium Revenue</c:v>
                </c:pt>
              </c:strCache>
            </c:strRef>
          </c:cat>
          <c:val>
            <c:numRef>
              <c:f>' Type Of hospital Revenue'!$C$5:$C$8</c:f>
              <c:numCache>
                <c:formatCode>[&gt;=1000000]0.0,,"M";[&gt;=1000]0.0,"K";0</c:formatCode>
                <c:ptCount val="4"/>
                <c:pt idx="0">
                  <c:v>291719898789</c:v>
                </c:pt>
                <c:pt idx="1">
                  <c:v>185834145969</c:v>
                </c:pt>
                <c:pt idx="2">
                  <c:v>119972540857</c:v>
                </c:pt>
                <c:pt idx="3">
                  <c:v>4722312189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A9-444C-BB02-BAB7C8B8F0C2}"/>
            </c:ext>
          </c:extLst>
        </c:ser>
        <c:ser>
          <c:idx val="2"/>
          <c:order val="2"/>
          <c:tx>
            <c:strRef>
              <c:f>' Type Of hospital Revenue'!$D$3:$D$4</c:f>
              <c:strCache>
                <c:ptCount val="1"/>
                <c:pt idx="0">
                  <c:v>2018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 Type Of hospital Revenue'!$A$5:$A$8</c:f>
              <c:strCache>
                <c:ptCount val="4"/>
                <c:pt idx="0">
                  <c:v>Total Gross Inpatient Revenu</c:v>
                </c:pt>
                <c:pt idx="1">
                  <c:v>Total Gross Outpatient Revenue</c:v>
                </c:pt>
                <c:pt idx="2">
                  <c:v>Total Net Patient Revenue</c:v>
                </c:pt>
                <c:pt idx="3">
                  <c:v>Total Capitation Premium Revenue</c:v>
                </c:pt>
              </c:strCache>
            </c:strRef>
          </c:cat>
          <c:val>
            <c:numRef>
              <c:f>' Type Of hospital Revenue'!$D$5:$D$8</c:f>
              <c:numCache>
                <c:formatCode>[&gt;=1000000]0.0,,"M";[&gt;=1000]0.0,"K";0</c:formatCode>
                <c:ptCount val="4"/>
                <c:pt idx="0">
                  <c:v>307188481831</c:v>
                </c:pt>
                <c:pt idx="1">
                  <c:v>207288376172</c:v>
                </c:pt>
                <c:pt idx="2">
                  <c:v>128612256004</c:v>
                </c:pt>
                <c:pt idx="3">
                  <c:v>4722934465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A9-444C-BB02-BAB7C8B8F0C2}"/>
            </c:ext>
          </c:extLst>
        </c:ser>
        <c:ser>
          <c:idx val="3"/>
          <c:order val="3"/>
          <c:tx>
            <c:strRef>
              <c:f>' Type Of hospital Revenue'!$E$3:$E$4</c:f>
              <c:strCache>
                <c:ptCount val="1"/>
                <c:pt idx="0">
                  <c:v>2019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 Type Of hospital Revenue'!$A$5:$A$8</c:f>
              <c:strCache>
                <c:ptCount val="4"/>
                <c:pt idx="0">
                  <c:v>Total Gross Inpatient Revenu</c:v>
                </c:pt>
                <c:pt idx="1">
                  <c:v>Total Gross Outpatient Revenue</c:v>
                </c:pt>
                <c:pt idx="2">
                  <c:v>Total Net Patient Revenue</c:v>
                </c:pt>
                <c:pt idx="3">
                  <c:v>Total Capitation Premium Revenue</c:v>
                </c:pt>
              </c:strCache>
            </c:strRef>
          </c:cat>
          <c:val>
            <c:numRef>
              <c:f>' Type Of hospital Revenue'!$E$5:$E$8</c:f>
              <c:numCache>
                <c:formatCode>[&gt;=1000000]0.0,,"M";[&gt;=1000]0.0,"K";0</c:formatCode>
                <c:ptCount val="4"/>
                <c:pt idx="0">
                  <c:v>328082705271</c:v>
                </c:pt>
                <c:pt idx="1">
                  <c:v>228451937494</c:v>
                </c:pt>
                <c:pt idx="2">
                  <c:v>134489966378</c:v>
                </c:pt>
                <c:pt idx="3">
                  <c:v>7383561098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6A9-444C-BB02-BAB7C8B8F0C2}"/>
            </c:ext>
          </c:extLst>
        </c:ser>
        <c:ser>
          <c:idx val="4"/>
          <c:order val="4"/>
          <c:tx>
            <c:strRef>
              <c:f>' Type Of hospital Revenue'!$F$3:$F$4</c:f>
              <c:strCache>
                <c:ptCount val="1"/>
                <c:pt idx="0">
                  <c:v>2020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 Type Of hospital Revenue'!$A$5:$A$8</c:f>
              <c:strCache>
                <c:ptCount val="4"/>
                <c:pt idx="0">
                  <c:v>Total Gross Inpatient Revenu</c:v>
                </c:pt>
                <c:pt idx="1">
                  <c:v>Total Gross Outpatient Revenue</c:v>
                </c:pt>
                <c:pt idx="2">
                  <c:v>Total Net Patient Revenue</c:v>
                </c:pt>
                <c:pt idx="3">
                  <c:v>Total Capitation Premium Revenue</c:v>
                </c:pt>
              </c:strCache>
            </c:strRef>
          </c:cat>
          <c:val>
            <c:numRef>
              <c:f>' Type Of hospital Revenue'!$F$5:$F$8</c:f>
              <c:numCache>
                <c:formatCode>[&gt;=1000000]0.0,,"M";[&gt;=1000]0.0,"K";0</c:formatCode>
                <c:ptCount val="4"/>
                <c:pt idx="0">
                  <c:v>156353482889</c:v>
                </c:pt>
                <c:pt idx="1">
                  <c:v>100288581773</c:v>
                </c:pt>
                <c:pt idx="2">
                  <c:v>64230295559</c:v>
                </c:pt>
                <c:pt idx="3">
                  <c:v>5228615575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6A9-444C-BB02-BAB7C8B8F0C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480652879"/>
        <c:axId val="1480669679"/>
      </c:barChart>
      <c:catAx>
        <c:axId val="14806528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0669679"/>
        <c:crosses val="autoZero"/>
        <c:auto val="1"/>
        <c:lblAlgn val="ctr"/>
        <c:lblOffset val="100"/>
        <c:noMultiLvlLbl val="0"/>
      </c:catAx>
      <c:valAx>
        <c:axId val="14806696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[&gt;=1000000]0.0,,&quot;M&quot;;[&gt;=1000]0.0,&quot;K&quot;;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0652879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[Health_Care_Project_Work.xlsx]Total Discharge!PivotTable4</c:name>
    <c:fmtId val="6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TOTAL DISCHARGE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7"/>
        <c:spPr>
          <a:solidFill>
            <a:schemeClr val="accent1"/>
          </a:solidFill>
          <a:ln>
            <a:noFill/>
          </a:ln>
          <a:effectLst/>
          <a:sp3d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'Total Discharge'!$B$3</c:f>
              <c:strCache>
                <c:ptCount val="1"/>
                <c:pt idx="0">
                  <c:v> DIS_TOT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1CE7-41A8-A39B-307E170189D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1CE7-41A8-A39B-307E170189D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1CE7-41A8-A39B-307E170189D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1CE7-41A8-A39B-307E170189D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1CE7-41A8-A39B-307E170189DD}"/>
              </c:ext>
            </c:extLst>
          </c:dPt>
          <c:dLbls>
            <c:spPr>
              <a:solidFill>
                <a:schemeClr val="bg2">
                  <a:lumMod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Discharge'!$B$4:$B$9</c:f>
              <c:numCache>
                <c:formatCode>[&gt;=1000000]0.0,,"M";[&gt;=1000]0.0,"K";0</c:formatCode>
                <c:ptCount val="5"/>
                <c:pt idx="0">
                  <c:v>860947</c:v>
                </c:pt>
                <c:pt idx="1">
                  <c:v>3859097</c:v>
                </c:pt>
                <c:pt idx="2">
                  <c:v>3828392</c:v>
                </c:pt>
                <c:pt idx="3">
                  <c:v>3845691</c:v>
                </c:pt>
                <c:pt idx="4">
                  <c:v>1528572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CE7-41A8-A39B-307E170189DD}"/>
            </c:ext>
          </c:extLst>
        </c:ser>
        <c:ser>
          <c:idx val="1"/>
          <c:order val="1"/>
          <c:tx>
            <c:strRef>
              <c:f>'Total Discharge'!$C$3</c:f>
              <c:strCache>
                <c:ptCount val="1"/>
                <c:pt idx="0">
                  <c:v> DIS_MCAR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C-1CE7-41A8-A39B-307E170189D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E-1CE7-41A8-A39B-307E170189D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0-1CE7-41A8-A39B-307E170189D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2-1CE7-41A8-A39B-307E170189D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4-1CE7-41A8-A39B-307E170189D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Discharge'!$C$4:$C$9</c:f>
              <c:numCache>
                <c:formatCode>[&gt;=1000000]0.0,,"M";[&gt;=1000]0.0,"K";0</c:formatCode>
                <c:ptCount val="5"/>
                <c:pt idx="0">
                  <c:v>208241</c:v>
                </c:pt>
                <c:pt idx="1">
                  <c:v>868030</c:v>
                </c:pt>
                <c:pt idx="2">
                  <c:v>854324</c:v>
                </c:pt>
                <c:pt idx="3">
                  <c:v>855611</c:v>
                </c:pt>
                <c:pt idx="4">
                  <c:v>358491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1CE7-41A8-A39B-307E170189DD}"/>
            </c:ext>
          </c:extLst>
        </c:ser>
        <c:ser>
          <c:idx val="2"/>
          <c:order val="2"/>
          <c:tx>
            <c:strRef>
              <c:f>'Total Discharge'!$D$3</c:f>
              <c:strCache>
                <c:ptCount val="1"/>
                <c:pt idx="0">
                  <c:v> DIS_MCAR_MC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7-1CE7-41A8-A39B-307E170189D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9-1CE7-41A8-A39B-307E170189D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B-1CE7-41A8-A39B-307E170189D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D-1CE7-41A8-A39B-307E170189D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F-1CE7-41A8-A39B-307E170189D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Discharge'!$D$4:$D$9</c:f>
              <c:numCache>
                <c:formatCode>[&gt;=1000000]0.0,,"M";[&gt;=1000]0.0,"K";0</c:formatCode>
                <c:ptCount val="5"/>
                <c:pt idx="0">
                  <c:v>113963</c:v>
                </c:pt>
                <c:pt idx="1">
                  <c:v>626666</c:v>
                </c:pt>
                <c:pt idx="2">
                  <c:v>638068</c:v>
                </c:pt>
                <c:pt idx="3">
                  <c:v>665351</c:v>
                </c:pt>
                <c:pt idx="4">
                  <c:v>238188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1CE7-41A8-A39B-307E170189DD}"/>
            </c:ext>
          </c:extLst>
        </c:ser>
        <c:ser>
          <c:idx val="3"/>
          <c:order val="3"/>
          <c:tx>
            <c:strRef>
              <c:f>'Total Discharge'!$E$3</c:f>
              <c:strCache>
                <c:ptCount val="1"/>
                <c:pt idx="0">
                  <c:v>  DIS_MCAL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2-1CE7-41A8-A39B-307E170189D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4-1CE7-41A8-A39B-307E170189D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6-1CE7-41A8-A39B-307E170189D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8-1CE7-41A8-A39B-307E170189D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A-1CE7-41A8-A39B-307E170189D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Discharge'!$E$4:$E$9</c:f>
              <c:numCache>
                <c:formatCode>[&gt;=1000000]0.0,,"M";[&gt;=1000]0.0,"K";0</c:formatCode>
                <c:ptCount val="5"/>
                <c:pt idx="0">
                  <c:v>105482</c:v>
                </c:pt>
                <c:pt idx="1">
                  <c:v>408398</c:v>
                </c:pt>
                <c:pt idx="2">
                  <c:v>392766</c:v>
                </c:pt>
                <c:pt idx="3">
                  <c:v>383674</c:v>
                </c:pt>
                <c:pt idx="4">
                  <c:v>172725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B-1CE7-41A8-A39B-307E170189DD}"/>
            </c:ext>
          </c:extLst>
        </c:ser>
        <c:ser>
          <c:idx val="4"/>
          <c:order val="4"/>
          <c:tx>
            <c:strRef>
              <c:f>'Total Discharge'!$F$3</c:f>
              <c:strCache>
                <c:ptCount val="1"/>
                <c:pt idx="0">
                  <c:v> DIS_MCAL_MC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D-1CE7-41A8-A39B-307E170189D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F-1CE7-41A8-A39B-307E170189D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1-1CE7-41A8-A39B-307E170189D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3-1CE7-41A8-A39B-307E170189D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5-1CE7-41A8-A39B-307E170189D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Discharge'!$F$4:$F$9</c:f>
              <c:numCache>
                <c:formatCode>[&gt;=1000000]0.0,,"M";[&gt;=1000]0.0,"K";0</c:formatCode>
                <c:ptCount val="5"/>
                <c:pt idx="0">
                  <c:v>164911</c:v>
                </c:pt>
                <c:pt idx="1">
                  <c:v>703766</c:v>
                </c:pt>
                <c:pt idx="2">
                  <c:v>704075</c:v>
                </c:pt>
                <c:pt idx="3">
                  <c:v>699115</c:v>
                </c:pt>
                <c:pt idx="4">
                  <c:v>301427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6-1CE7-41A8-A39B-307E170189DD}"/>
            </c:ext>
          </c:extLst>
        </c:ser>
        <c:ser>
          <c:idx val="5"/>
          <c:order val="5"/>
          <c:tx>
            <c:strRef>
              <c:f>'Total Discharge'!$G$3</c:f>
              <c:strCache>
                <c:ptCount val="1"/>
                <c:pt idx="0">
                  <c:v> DIS_CNTY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8-1CE7-41A8-A39B-307E170189D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A-1CE7-41A8-A39B-307E170189D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C-1CE7-41A8-A39B-307E170189D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E-1CE7-41A8-A39B-307E170189D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0-1CE7-41A8-A39B-307E170189D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Discharge'!$G$4:$G$9</c:f>
              <c:numCache>
                <c:formatCode>[&gt;=1000000]0.0,,"M";[&gt;=1000]0.0,"K";0</c:formatCode>
                <c:ptCount val="5"/>
                <c:pt idx="0">
                  <c:v>3790</c:v>
                </c:pt>
                <c:pt idx="1">
                  <c:v>16300</c:v>
                </c:pt>
                <c:pt idx="2">
                  <c:v>17333</c:v>
                </c:pt>
                <c:pt idx="3">
                  <c:v>20233</c:v>
                </c:pt>
                <c:pt idx="4">
                  <c:v>9486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1-1CE7-41A8-A39B-307E170189DD}"/>
            </c:ext>
          </c:extLst>
        </c:ser>
        <c:ser>
          <c:idx val="6"/>
          <c:order val="6"/>
          <c:tx>
            <c:strRef>
              <c:f>'Total Discharge'!$H$3</c:f>
              <c:strCache>
                <c:ptCount val="1"/>
                <c:pt idx="0">
                  <c:v> DIS_CNTY_MC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3-1CE7-41A8-A39B-307E170189D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5-1CE7-41A8-A39B-307E170189D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7-1CE7-41A8-A39B-307E170189D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9-1CE7-41A8-A39B-307E170189D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B-1CE7-41A8-A39B-307E170189D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Discharge'!$H$4:$H$9</c:f>
              <c:numCache>
                <c:formatCode>[&gt;=1000000]0.0,,"M";[&gt;=1000]0.0,"K";0</c:formatCode>
                <c:ptCount val="5"/>
                <c:pt idx="0">
                  <c:v>297</c:v>
                </c:pt>
                <c:pt idx="1">
                  <c:v>1376</c:v>
                </c:pt>
                <c:pt idx="2">
                  <c:v>1511</c:v>
                </c:pt>
                <c:pt idx="3">
                  <c:v>654</c:v>
                </c:pt>
                <c:pt idx="4">
                  <c:v>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C-1CE7-41A8-A39B-307E170189DD}"/>
            </c:ext>
          </c:extLst>
        </c:ser>
        <c:ser>
          <c:idx val="7"/>
          <c:order val="7"/>
          <c:tx>
            <c:strRef>
              <c:f>'Total Discharge'!$I$3</c:f>
              <c:strCache>
                <c:ptCount val="1"/>
                <c:pt idx="0">
                  <c:v> DIS_THRD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E-1CE7-41A8-A39B-307E170189D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0-1CE7-41A8-A39B-307E170189D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2-1CE7-41A8-A39B-307E170189D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4-1CE7-41A8-A39B-307E170189D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6-1CE7-41A8-A39B-307E170189D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Discharge'!$I$4:$I$9</c:f>
              <c:numCache>
                <c:formatCode>[&gt;=1000000]0.0,,"M";[&gt;=1000]0.0,"K";0</c:formatCode>
                <c:ptCount val="5"/>
                <c:pt idx="0">
                  <c:v>29519</c:v>
                </c:pt>
                <c:pt idx="1">
                  <c:v>121670</c:v>
                </c:pt>
                <c:pt idx="2">
                  <c:v>132059</c:v>
                </c:pt>
                <c:pt idx="3">
                  <c:v>133018</c:v>
                </c:pt>
                <c:pt idx="4">
                  <c:v>62239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7-1CE7-41A8-A39B-307E170189DD}"/>
            </c:ext>
          </c:extLst>
        </c:ser>
        <c:ser>
          <c:idx val="8"/>
          <c:order val="8"/>
          <c:tx>
            <c:strRef>
              <c:f>'Total Discharge'!$J$3</c:f>
              <c:strCache>
                <c:ptCount val="1"/>
                <c:pt idx="0">
                  <c:v> DIS_THRD_MC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9-1CE7-41A8-A39B-307E170189D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B-1CE7-41A8-A39B-307E170189D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D-1CE7-41A8-A39B-307E170189D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F-1CE7-41A8-A39B-307E170189D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1-1CE7-41A8-A39B-307E170189D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Discharge'!$J$4:$J$9</c:f>
              <c:numCache>
                <c:formatCode>[&gt;=1000000]0.0,,"M";[&gt;=1000]0.0,"K";0</c:formatCode>
                <c:ptCount val="5"/>
                <c:pt idx="0">
                  <c:v>214340</c:v>
                </c:pt>
                <c:pt idx="1">
                  <c:v>1031892</c:v>
                </c:pt>
                <c:pt idx="2">
                  <c:v>1009226</c:v>
                </c:pt>
                <c:pt idx="3">
                  <c:v>1001999</c:v>
                </c:pt>
                <c:pt idx="4">
                  <c:v>352999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2-1CE7-41A8-A39B-307E170189DD}"/>
            </c:ext>
          </c:extLst>
        </c:ser>
        <c:ser>
          <c:idx val="9"/>
          <c:order val="9"/>
          <c:tx>
            <c:strRef>
              <c:f>'Total Discharge'!$K$3</c:f>
              <c:strCache>
                <c:ptCount val="1"/>
                <c:pt idx="0">
                  <c:v> DIS_INDGNT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4-1CE7-41A8-A39B-307E170189D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6-1CE7-41A8-A39B-307E170189D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8-1CE7-41A8-A39B-307E170189D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A-1CE7-41A8-A39B-307E170189D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C-1CE7-41A8-A39B-307E170189D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Discharge'!$K$4:$K$9</c:f>
              <c:numCache>
                <c:formatCode>[&gt;=1000000]0.0,,"M";[&gt;=1000]0.0,"K";0</c:formatCode>
                <c:ptCount val="5"/>
                <c:pt idx="0">
                  <c:v>4734</c:v>
                </c:pt>
                <c:pt idx="1">
                  <c:v>17674</c:v>
                </c:pt>
                <c:pt idx="2">
                  <c:v>18198</c:v>
                </c:pt>
                <c:pt idx="3">
                  <c:v>19718</c:v>
                </c:pt>
                <c:pt idx="4">
                  <c:v>8631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D-1CE7-41A8-A39B-307E170189DD}"/>
            </c:ext>
          </c:extLst>
        </c:ser>
        <c:ser>
          <c:idx val="10"/>
          <c:order val="10"/>
          <c:tx>
            <c:strRef>
              <c:f>'Total Discharge'!$L$3</c:f>
              <c:strCache>
                <c:ptCount val="1"/>
                <c:pt idx="0">
                  <c:v> DIS_OTH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F-1CE7-41A8-A39B-307E170189D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1-1CE7-41A8-A39B-307E170189D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3-1CE7-41A8-A39B-307E170189D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5-1CE7-41A8-A39B-307E170189D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7-1CE7-41A8-A39B-307E170189D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Discharge'!$L$4:$L$9</c:f>
              <c:numCache>
                <c:formatCode>[&gt;=1000000]0.0,,"M";[&gt;=1000]0.0,"K";0</c:formatCode>
                <c:ptCount val="5"/>
                <c:pt idx="0">
                  <c:v>15670</c:v>
                </c:pt>
                <c:pt idx="1">
                  <c:v>63325</c:v>
                </c:pt>
                <c:pt idx="2">
                  <c:v>60832</c:v>
                </c:pt>
                <c:pt idx="3">
                  <c:v>66318</c:v>
                </c:pt>
                <c:pt idx="4">
                  <c:v>24029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8-1CE7-41A8-A39B-307E170189D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[Health_Care_Project_Work (4).xlsx]YTD!PivotTable2</c:name>
    <c:fmtId val="2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/>
              <a:t>YTD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2.7466147972662499E-5"/>
              <c:y val="1.2055675132730665E-3"/>
            </c:manualLayout>
          </c:layout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9.1553826575412478E-6"/>
              <c:y val="5.1852489596786299E-3"/>
            </c:manualLayout>
          </c:layout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4.2463810468299709E-3"/>
              <c:y val="3.1999312591876974E-3"/>
            </c:manualLayout>
          </c:layout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2.1231905234149464E-3"/>
              <c:y val="-1.0731462623344472E-3"/>
            </c:manualLayout>
          </c:layout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1.8227534563630923E-5"/>
              <c:y val="1.0309657052660719E-3"/>
            </c:manualLayout>
          </c:layout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1.8227534563630923E-5"/>
              <c:y val="1.0309657052660719E-3"/>
            </c:manualLayout>
          </c:layout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2.7466147972662499E-5"/>
              <c:y val="1.2055675132730665E-3"/>
            </c:manualLayout>
          </c:layout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9.1553826575412478E-6"/>
              <c:y val="5.1852489596786299E-3"/>
            </c:manualLayout>
          </c:layout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4.2463810468299709E-3"/>
              <c:y val="3.1999312591876974E-3"/>
            </c:manualLayout>
          </c:layout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2.1231905234149464E-3"/>
              <c:y val="-1.0731462623344472E-3"/>
            </c:manualLayout>
          </c:layout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1.8227534563630923E-5"/>
              <c:y val="1.0309657052660719E-3"/>
            </c:manualLayout>
          </c:layout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2.7466147972662499E-5"/>
              <c:y val="1.2055675132730665E-3"/>
            </c:manualLayout>
          </c:layout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9.1553826575412478E-6"/>
              <c:y val="5.1852489596786299E-3"/>
            </c:manualLayout>
          </c:layout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4.2463810468299709E-3"/>
              <c:y val="3.1999312591876974E-3"/>
            </c:manualLayout>
          </c:layout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2.1231905234149464E-3"/>
              <c:y val="-1.0731462623344472E-3"/>
            </c:manualLayout>
          </c:layout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4487774738820763"/>
          <c:y val="0.17179341965596487"/>
          <c:w val="0.75947309315510148"/>
          <c:h val="0.68846912705840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YTD!$B$1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A5E-4CC5-B129-55AB8AD1AB7E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A5E-4CC5-B129-55AB8AD1AB7E}"/>
              </c:ext>
            </c:extLst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A5E-4CC5-B129-55AB8AD1AB7E}"/>
              </c:ext>
            </c:extLst>
          </c:dPt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A5E-4CC5-B129-55AB8AD1AB7E}"/>
              </c:ext>
            </c:extLst>
          </c:dPt>
          <c:dPt>
            <c:idx val="4"/>
            <c:invertIfNegative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A5E-4CC5-B129-55AB8AD1AB7E}"/>
              </c:ext>
            </c:extLst>
          </c:dPt>
          <c:dLbls>
            <c:dLbl>
              <c:idx val="0"/>
              <c:layout>
                <c:manualLayout>
                  <c:x val="1.8227534563630923E-5"/>
                  <c:y val="1.030965705266071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A5E-4CC5-B129-55AB8AD1AB7E}"/>
                </c:ext>
              </c:extLst>
            </c:dLbl>
            <c:dLbl>
              <c:idx val="1"/>
              <c:layout>
                <c:manualLayout>
                  <c:x val="-2.7466147972662499E-5"/>
                  <c:y val="1.205567513273066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A5E-4CC5-B129-55AB8AD1AB7E}"/>
                </c:ext>
              </c:extLst>
            </c:dLbl>
            <c:dLbl>
              <c:idx val="2"/>
              <c:layout>
                <c:manualLayout>
                  <c:x val="-9.1553826575412478E-6"/>
                  <c:y val="5.185248959678629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A5E-4CC5-B129-55AB8AD1AB7E}"/>
                </c:ext>
              </c:extLst>
            </c:dLbl>
            <c:dLbl>
              <c:idx val="3"/>
              <c:layout>
                <c:manualLayout>
                  <c:x val="-4.2463810468299709E-3"/>
                  <c:y val="3.199931259187697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A5E-4CC5-B129-55AB8AD1AB7E}"/>
                </c:ext>
              </c:extLst>
            </c:dLbl>
            <c:dLbl>
              <c:idx val="4"/>
              <c:layout>
                <c:manualLayout>
                  <c:x val="2.1231905234149464E-3"/>
                  <c:y val="-1.073146262334447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A5E-4CC5-B129-55AB8AD1AB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YTD!$A$2:$A$7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YTD!$B$2:$B$7</c:f>
              <c:numCache>
                <c:formatCode>[&gt;=1000000]0.0,,"M";[&gt;=1000]0.0,"K";0</c:formatCode>
                <c:ptCount val="5"/>
                <c:pt idx="0">
                  <c:v>26315386167</c:v>
                </c:pt>
                <c:pt idx="1">
                  <c:v>119972540857</c:v>
                </c:pt>
                <c:pt idx="2">
                  <c:v>128612256004</c:v>
                </c:pt>
                <c:pt idx="3">
                  <c:v>134489966378</c:v>
                </c:pt>
                <c:pt idx="4">
                  <c:v>64230295559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A5E-4CC5-B129-55AB8AD1AB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66025359"/>
        <c:axId val="566030159"/>
      </c:barChart>
      <c:catAx>
        <c:axId val="56602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030159"/>
        <c:crosses val="autoZero"/>
        <c:auto val="1"/>
        <c:lblAlgn val="ctr"/>
        <c:lblOffset val="100"/>
        <c:noMultiLvlLbl val="0"/>
      </c:catAx>
      <c:valAx>
        <c:axId val="566030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[&gt;=1000000]0.0,,&quot;M&quot;;[&gt;=1000]0.0,&quot;K&quot;;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025359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[Health_Care_Project_Work (4).xlsx]QTD!PivotTable1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2000"/>
              <a:t>QTD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3.4060827310104957E-2"/>
              <c:y val="-4.0111012998028731E-3"/>
            </c:manualLayout>
          </c:layout>
          <c:tx>
            <c:rich>
              <a:bodyPr rot="-5400000" spcFirstLastPara="1" vertOverflow="ellipsis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0F0251CE-E4FC-4D4F-A12B-59F1EE3861EE}" type="VALUE">
                  <a:rPr lang="en-US"/>
                  <a:pPr>
                    <a:defRPr sz="1200" b="1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>
              <c15:layout>
                <c:manualLayout>
                  <c:w val="0.13097431552908306"/>
                  <c:h val="5.9039896496348068E-2"/>
                </c:manualLayout>
              </c15:layout>
              <c15:dlblFieldTable/>
              <c15:showDataLabelsRange val="0"/>
            </c:ext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3.4060827310104957E-2"/>
              <c:y val="-4.0111012998028731E-3"/>
            </c:manualLayout>
          </c:layout>
          <c:tx>
            <c:rich>
              <a:bodyPr rot="-5400000" spcFirstLastPara="1" vertOverflow="ellipsis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0F0251CE-E4FC-4D4F-A12B-59F1EE3861EE}" type="VALUE">
                  <a:rPr lang="en-US"/>
                  <a:pPr>
                    <a:defRPr sz="1200" b="1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>
              <c15:layout>
                <c:manualLayout>
                  <c:w val="0.13097431552908306"/>
                  <c:h val="5.9039896496348068E-2"/>
                </c:manualLayout>
              </c15:layout>
              <c15:dlblFieldTable/>
              <c15:showDataLabelsRange val="0"/>
            </c:ext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3.4060827310104957E-2"/>
              <c:y val="-4.0111012998028731E-3"/>
            </c:manualLayout>
          </c:layout>
          <c:tx>
            <c:rich>
              <a:bodyPr rot="-5400000" spcFirstLastPara="1" vertOverflow="ellipsis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0F0251CE-E4FC-4D4F-A12B-59F1EE3861EE}" type="VALUE">
                  <a:rPr lang="en-US"/>
                  <a:pPr>
                    <a:defRPr sz="1200" b="1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>
              <c15:layout>
                <c:manualLayout>
                  <c:w val="0.13097431552908306"/>
                  <c:h val="5.9039896496348068E-2"/>
                </c:manualLayout>
              </c15:layout>
              <c15:dlblFieldTable/>
              <c15:showDataLabelsRange val="0"/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10859199027958787"/>
          <c:y val="0.27979345678374618"/>
          <c:w val="0.75012290001282433"/>
          <c:h val="0.574131071093597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QTD!$B$3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402-40C3-9205-F4A241289BF7}"/>
              </c:ext>
            </c:extLst>
          </c:dPt>
          <c:dLbls>
            <c:dLbl>
              <c:idx val="3"/>
              <c:layout>
                <c:manualLayout>
                  <c:x val="-3.4060827310104957E-2"/>
                  <c:y val="-4.0111012998028731E-3"/>
                </c:manualLayout>
              </c:layout>
              <c:tx>
                <c:rich>
                  <a:bodyPr/>
                  <a:lstStyle/>
                  <a:p>
                    <a:fld id="{0F0251CE-E4FC-4D4F-A12B-59F1EE3861EE}" type="VALUE">
                      <a:rPr lang="en-US"/>
                      <a:pPr/>
                      <a:t>[VALUE]</a:t>
                    </a:fld>
                    <a:endParaRPr lang="en-IN"/>
                  </a:p>
                </c:rich>
              </c:tx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layout>
                    <c:manualLayout>
                      <c:w val="0.13097431552908306"/>
                      <c:h val="5.903989649634806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402-40C3-9205-F4A241289B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QTD!$A$4:$A$9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(blank)</c:v>
                </c:pt>
              </c:strCache>
            </c:strRef>
          </c:cat>
          <c:val>
            <c:numRef>
              <c:f>QTD!$B$4:$B$9</c:f>
              <c:numCache>
                <c:formatCode>[&gt;=1000000]0.0,,"M";[&gt;=1000]0.0,"K";0</c:formatCode>
                <c:ptCount val="5"/>
                <c:pt idx="0">
                  <c:v>130770188104</c:v>
                </c:pt>
                <c:pt idx="1">
                  <c:v>126127399436</c:v>
                </c:pt>
                <c:pt idx="2">
                  <c:v>92194289813</c:v>
                </c:pt>
                <c:pt idx="3">
                  <c:v>124528567612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02-40C3-9205-F4A241289BF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66112719"/>
        <c:axId val="566120399"/>
      </c:barChart>
      <c:catAx>
        <c:axId val="566112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120399"/>
        <c:crosses val="autoZero"/>
        <c:auto val="1"/>
        <c:lblAlgn val="ctr"/>
        <c:lblOffset val="100"/>
        <c:noMultiLvlLbl val="0"/>
      </c:catAx>
      <c:valAx>
        <c:axId val="5661203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[&gt;=1000000]0.0,,&quot;M&quot;;[&gt;=1000]0.0,&quot;K&quot;;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112719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[Health_Care_Project_Work.xlsx]Total Discharge!PivotTable4</c:name>
    <c:fmtId val="6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TOTAL DISCHARGE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7"/>
        <c:spPr>
          <a:solidFill>
            <a:schemeClr val="accent1"/>
          </a:solidFill>
          <a:ln>
            <a:noFill/>
          </a:ln>
          <a:effectLst/>
          <a:sp3d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'Total Discharge'!$B$3</c:f>
              <c:strCache>
                <c:ptCount val="1"/>
                <c:pt idx="0">
                  <c:v> DIS_TOT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31EF-46DC-97D2-35A50F09784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31EF-46DC-97D2-35A50F09784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31EF-46DC-97D2-35A50F09784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31EF-46DC-97D2-35A50F09784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31EF-46DC-97D2-35A50F097845}"/>
              </c:ext>
            </c:extLst>
          </c:dPt>
          <c:dLbls>
            <c:spPr>
              <a:solidFill>
                <a:schemeClr val="bg2">
                  <a:lumMod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Discharge'!$B$4:$B$9</c:f>
              <c:numCache>
                <c:formatCode>[&gt;=1000000]0.0,,"M";[&gt;=1000]0.0,"K";0</c:formatCode>
                <c:ptCount val="5"/>
                <c:pt idx="0">
                  <c:v>860947</c:v>
                </c:pt>
                <c:pt idx="1">
                  <c:v>3859097</c:v>
                </c:pt>
                <c:pt idx="2">
                  <c:v>3828392</c:v>
                </c:pt>
                <c:pt idx="3">
                  <c:v>3845691</c:v>
                </c:pt>
                <c:pt idx="4">
                  <c:v>1528572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1EF-46DC-97D2-35A50F097845}"/>
            </c:ext>
          </c:extLst>
        </c:ser>
        <c:ser>
          <c:idx val="1"/>
          <c:order val="1"/>
          <c:tx>
            <c:strRef>
              <c:f>'Total Discharge'!$C$3</c:f>
              <c:strCache>
                <c:ptCount val="1"/>
                <c:pt idx="0">
                  <c:v> DIS_MCAR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C-31EF-46DC-97D2-35A50F09784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E-31EF-46DC-97D2-35A50F09784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0-31EF-46DC-97D2-35A50F09784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2-31EF-46DC-97D2-35A50F09784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4-31EF-46DC-97D2-35A50F0978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Discharge'!$C$4:$C$9</c:f>
              <c:numCache>
                <c:formatCode>[&gt;=1000000]0.0,,"M";[&gt;=1000]0.0,"K";0</c:formatCode>
                <c:ptCount val="5"/>
                <c:pt idx="0">
                  <c:v>208241</c:v>
                </c:pt>
                <c:pt idx="1">
                  <c:v>868030</c:v>
                </c:pt>
                <c:pt idx="2">
                  <c:v>854324</c:v>
                </c:pt>
                <c:pt idx="3">
                  <c:v>855611</c:v>
                </c:pt>
                <c:pt idx="4">
                  <c:v>358491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31EF-46DC-97D2-35A50F097845}"/>
            </c:ext>
          </c:extLst>
        </c:ser>
        <c:ser>
          <c:idx val="2"/>
          <c:order val="2"/>
          <c:tx>
            <c:strRef>
              <c:f>'Total Discharge'!$D$3</c:f>
              <c:strCache>
                <c:ptCount val="1"/>
                <c:pt idx="0">
                  <c:v> DIS_MCAR_MC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7-31EF-46DC-97D2-35A50F09784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9-31EF-46DC-97D2-35A50F09784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B-31EF-46DC-97D2-35A50F09784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D-31EF-46DC-97D2-35A50F09784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F-31EF-46DC-97D2-35A50F0978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Discharge'!$D$4:$D$9</c:f>
              <c:numCache>
                <c:formatCode>[&gt;=1000000]0.0,,"M";[&gt;=1000]0.0,"K";0</c:formatCode>
                <c:ptCount val="5"/>
                <c:pt idx="0">
                  <c:v>113963</c:v>
                </c:pt>
                <c:pt idx="1">
                  <c:v>626666</c:v>
                </c:pt>
                <c:pt idx="2">
                  <c:v>638068</c:v>
                </c:pt>
                <c:pt idx="3">
                  <c:v>665351</c:v>
                </c:pt>
                <c:pt idx="4">
                  <c:v>238188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31EF-46DC-97D2-35A50F097845}"/>
            </c:ext>
          </c:extLst>
        </c:ser>
        <c:ser>
          <c:idx val="3"/>
          <c:order val="3"/>
          <c:tx>
            <c:strRef>
              <c:f>'Total Discharge'!$E$3</c:f>
              <c:strCache>
                <c:ptCount val="1"/>
                <c:pt idx="0">
                  <c:v>  DIS_MCAL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2-31EF-46DC-97D2-35A50F09784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4-31EF-46DC-97D2-35A50F09784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6-31EF-46DC-97D2-35A50F09784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8-31EF-46DC-97D2-35A50F09784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A-31EF-46DC-97D2-35A50F0978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Discharge'!$E$4:$E$9</c:f>
              <c:numCache>
                <c:formatCode>[&gt;=1000000]0.0,,"M";[&gt;=1000]0.0,"K";0</c:formatCode>
                <c:ptCount val="5"/>
                <c:pt idx="0">
                  <c:v>105482</c:v>
                </c:pt>
                <c:pt idx="1">
                  <c:v>408398</c:v>
                </c:pt>
                <c:pt idx="2">
                  <c:v>392766</c:v>
                </c:pt>
                <c:pt idx="3">
                  <c:v>383674</c:v>
                </c:pt>
                <c:pt idx="4">
                  <c:v>172725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B-31EF-46DC-97D2-35A50F097845}"/>
            </c:ext>
          </c:extLst>
        </c:ser>
        <c:ser>
          <c:idx val="4"/>
          <c:order val="4"/>
          <c:tx>
            <c:strRef>
              <c:f>'Total Discharge'!$F$3</c:f>
              <c:strCache>
                <c:ptCount val="1"/>
                <c:pt idx="0">
                  <c:v> DIS_MCAL_MC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D-31EF-46DC-97D2-35A50F09784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F-31EF-46DC-97D2-35A50F09784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1-31EF-46DC-97D2-35A50F09784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3-31EF-46DC-97D2-35A50F09784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5-31EF-46DC-97D2-35A50F0978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Discharge'!$F$4:$F$9</c:f>
              <c:numCache>
                <c:formatCode>[&gt;=1000000]0.0,,"M";[&gt;=1000]0.0,"K";0</c:formatCode>
                <c:ptCount val="5"/>
                <c:pt idx="0">
                  <c:v>164911</c:v>
                </c:pt>
                <c:pt idx="1">
                  <c:v>703766</c:v>
                </c:pt>
                <c:pt idx="2">
                  <c:v>704075</c:v>
                </c:pt>
                <c:pt idx="3">
                  <c:v>699115</c:v>
                </c:pt>
                <c:pt idx="4">
                  <c:v>301427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6-31EF-46DC-97D2-35A50F097845}"/>
            </c:ext>
          </c:extLst>
        </c:ser>
        <c:ser>
          <c:idx val="5"/>
          <c:order val="5"/>
          <c:tx>
            <c:strRef>
              <c:f>'Total Discharge'!$G$3</c:f>
              <c:strCache>
                <c:ptCount val="1"/>
                <c:pt idx="0">
                  <c:v> DIS_CNTY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8-31EF-46DC-97D2-35A50F09784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A-31EF-46DC-97D2-35A50F09784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C-31EF-46DC-97D2-35A50F09784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E-31EF-46DC-97D2-35A50F09784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0-31EF-46DC-97D2-35A50F0978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Discharge'!$G$4:$G$9</c:f>
              <c:numCache>
                <c:formatCode>[&gt;=1000000]0.0,,"M";[&gt;=1000]0.0,"K";0</c:formatCode>
                <c:ptCount val="5"/>
                <c:pt idx="0">
                  <c:v>3790</c:v>
                </c:pt>
                <c:pt idx="1">
                  <c:v>16300</c:v>
                </c:pt>
                <c:pt idx="2">
                  <c:v>17333</c:v>
                </c:pt>
                <c:pt idx="3">
                  <c:v>20233</c:v>
                </c:pt>
                <c:pt idx="4">
                  <c:v>9486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1-31EF-46DC-97D2-35A50F097845}"/>
            </c:ext>
          </c:extLst>
        </c:ser>
        <c:ser>
          <c:idx val="6"/>
          <c:order val="6"/>
          <c:tx>
            <c:strRef>
              <c:f>'Total Discharge'!$H$3</c:f>
              <c:strCache>
                <c:ptCount val="1"/>
                <c:pt idx="0">
                  <c:v> DIS_CNTY_MC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3-31EF-46DC-97D2-35A50F09784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5-31EF-46DC-97D2-35A50F09784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7-31EF-46DC-97D2-35A50F09784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9-31EF-46DC-97D2-35A50F09784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B-31EF-46DC-97D2-35A50F0978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Discharge'!$H$4:$H$9</c:f>
              <c:numCache>
                <c:formatCode>[&gt;=1000000]0.0,,"M";[&gt;=1000]0.0,"K";0</c:formatCode>
                <c:ptCount val="5"/>
                <c:pt idx="0">
                  <c:v>297</c:v>
                </c:pt>
                <c:pt idx="1">
                  <c:v>1376</c:v>
                </c:pt>
                <c:pt idx="2">
                  <c:v>1511</c:v>
                </c:pt>
                <c:pt idx="3">
                  <c:v>654</c:v>
                </c:pt>
                <c:pt idx="4">
                  <c:v>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C-31EF-46DC-97D2-35A50F097845}"/>
            </c:ext>
          </c:extLst>
        </c:ser>
        <c:ser>
          <c:idx val="7"/>
          <c:order val="7"/>
          <c:tx>
            <c:strRef>
              <c:f>'Total Discharge'!$I$3</c:f>
              <c:strCache>
                <c:ptCount val="1"/>
                <c:pt idx="0">
                  <c:v> DIS_THRD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E-31EF-46DC-97D2-35A50F09784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0-31EF-46DC-97D2-35A50F09784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2-31EF-46DC-97D2-35A50F09784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4-31EF-46DC-97D2-35A50F09784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6-31EF-46DC-97D2-35A50F0978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Discharge'!$I$4:$I$9</c:f>
              <c:numCache>
                <c:formatCode>[&gt;=1000000]0.0,,"M";[&gt;=1000]0.0,"K";0</c:formatCode>
                <c:ptCount val="5"/>
                <c:pt idx="0">
                  <c:v>29519</c:v>
                </c:pt>
                <c:pt idx="1">
                  <c:v>121670</c:v>
                </c:pt>
                <c:pt idx="2">
                  <c:v>132059</c:v>
                </c:pt>
                <c:pt idx="3">
                  <c:v>133018</c:v>
                </c:pt>
                <c:pt idx="4">
                  <c:v>62239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7-31EF-46DC-97D2-35A50F097845}"/>
            </c:ext>
          </c:extLst>
        </c:ser>
        <c:ser>
          <c:idx val="8"/>
          <c:order val="8"/>
          <c:tx>
            <c:strRef>
              <c:f>'Total Discharge'!$J$3</c:f>
              <c:strCache>
                <c:ptCount val="1"/>
                <c:pt idx="0">
                  <c:v> DIS_THRD_MC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9-31EF-46DC-97D2-35A50F09784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B-31EF-46DC-97D2-35A50F09784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D-31EF-46DC-97D2-35A50F09784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F-31EF-46DC-97D2-35A50F09784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1-31EF-46DC-97D2-35A50F0978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Discharge'!$J$4:$J$9</c:f>
              <c:numCache>
                <c:formatCode>[&gt;=1000000]0.0,,"M";[&gt;=1000]0.0,"K";0</c:formatCode>
                <c:ptCount val="5"/>
                <c:pt idx="0">
                  <c:v>214340</c:v>
                </c:pt>
                <c:pt idx="1">
                  <c:v>1031892</c:v>
                </c:pt>
                <c:pt idx="2">
                  <c:v>1009226</c:v>
                </c:pt>
                <c:pt idx="3">
                  <c:v>1001999</c:v>
                </c:pt>
                <c:pt idx="4">
                  <c:v>352999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2-31EF-46DC-97D2-35A50F097845}"/>
            </c:ext>
          </c:extLst>
        </c:ser>
        <c:ser>
          <c:idx val="9"/>
          <c:order val="9"/>
          <c:tx>
            <c:strRef>
              <c:f>'Total Discharge'!$K$3</c:f>
              <c:strCache>
                <c:ptCount val="1"/>
                <c:pt idx="0">
                  <c:v> DIS_INDGNT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4-31EF-46DC-97D2-35A50F09784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6-31EF-46DC-97D2-35A50F09784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8-31EF-46DC-97D2-35A50F09784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A-31EF-46DC-97D2-35A50F09784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C-31EF-46DC-97D2-35A50F0978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Discharge'!$K$4:$K$9</c:f>
              <c:numCache>
                <c:formatCode>[&gt;=1000000]0.0,,"M";[&gt;=1000]0.0,"K";0</c:formatCode>
                <c:ptCount val="5"/>
                <c:pt idx="0">
                  <c:v>4734</c:v>
                </c:pt>
                <c:pt idx="1">
                  <c:v>17674</c:v>
                </c:pt>
                <c:pt idx="2">
                  <c:v>18198</c:v>
                </c:pt>
                <c:pt idx="3">
                  <c:v>19718</c:v>
                </c:pt>
                <c:pt idx="4">
                  <c:v>8631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D-31EF-46DC-97D2-35A50F097845}"/>
            </c:ext>
          </c:extLst>
        </c:ser>
        <c:ser>
          <c:idx val="10"/>
          <c:order val="10"/>
          <c:tx>
            <c:strRef>
              <c:f>'Total Discharge'!$L$3</c:f>
              <c:strCache>
                <c:ptCount val="1"/>
                <c:pt idx="0">
                  <c:v> DIS_OTH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F-31EF-46DC-97D2-35A50F09784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1-31EF-46DC-97D2-35A50F09784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3-31EF-46DC-97D2-35A50F09784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5-31EF-46DC-97D2-35A50F09784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7-31EF-46DC-97D2-35A50F0978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Discharge'!$L$4:$L$9</c:f>
              <c:numCache>
                <c:formatCode>[&gt;=1000000]0.0,,"M";[&gt;=1000]0.0,"K";0</c:formatCode>
                <c:ptCount val="5"/>
                <c:pt idx="0">
                  <c:v>15670</c:v>
                </c:pt>
                <c:pt idx="1">
                  <c:v>63325</c:v>
                </c:pt>
                <c:pt idx="2">
                  <c:v>60832</c:v>
                </c:pt>
                <c:pt idx="3">
                  <c:v>66318</c:v>
                </c:pt>
                <c:pt idx="4">
                  <c:v>24029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8-31EF-46DC-97D2-35A50F09784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[Health_Care_Project_Work.xlsx]Total Discharge!PivotTable4</c:name>
    <c:fmtId val="4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TOTAL DISCHARGE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7"/>
        <c:spPr>
          <a:solidFill>
            <a:schemeClr val="accent1"/>
          </a:solidFill>
          <a:ln>
            <a:noFill/>
          </a:ln>
          <a:effectLst/>
          <a:sp3d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'Total Discharge'!$B$3</c:f>
              <c:strCache>
                <c:ptCount val="1"/>
                <c:pt idx="0">
                  <c:v> DIS_TOT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49DF-4293-8AF1-DFDF8CB351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49DF-4293-8AF1-DFDF8CB351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49DF-4293-8AF1-DFDF8CB3518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49DF-4293-8AF1-DFDF8CB3518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49DF-4293-8AF1-DFDF8CB35187}"/>
              </c:ext>
            </c:extLst>
          </c:dPt>
          <c:dLbls>
            <c:spPr>
              <a:solidFill>
                <a:schemeClr val="bg2">
                  <a:lumMod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Discharge'!$B$4:$B$9</c:f>
              <c:numCache>
                <c:formatCode>[&gt;=1000000]0.0,,"M";[&gt;=1000]0.0,"K";0</c:formatCode>
                <c:ptCount val="5"/>
                <c:pt idx="0">
                  <c:v>860947</c:v>
                </c:pt>
                <c:pt idx="1">
                  <c:v>3859097</c:v>
                </c:pt>
                <c:pt idx="2">
                  <c:v>3828392</c:v>
                </c:pt>
                <c:pt idx="3">
                  <c:v>3845691</c:v>
                </c:pt>
                <c:pt idx="4">
                  <c:v>1528572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9DF-4293-8AF1-DFDF8CB35187}"/>
            </c:ext>
          </c:extLst>
        </c:ser>
        <c:ser>
          <c:idx val="1"/>
          <c:order val="1"/>
          <c:tx>
            <c:strRef>
              <c:f>'Total Discharge'!$C$3</c:f>
              <c:strCache>
                <c:ptCount val="1"/>
                <c:pt idx="0">
                  <c:v> DIS_MCAR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C-49DF-4293-8AF1-DFDF8CB351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E-49DF-4293-8AF1-DFDF8CB351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0-49DF-4293-8AF1-DFDF8CB3518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2-49DF-4293-8AF1-DFDF8CB3518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4-49DF-4293-8AF1-DFDF8CB351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Discharge'!$C$4:$C$9</c:f>
              <c:numCache>
                <c:formatCode>[&gt;=1000000]0.0,,"M";[&gt;=1000]0.0,"K";0</c:formatCode>
                <c:ptCount val="5"/>
                <c:pt idx="0">
                  <c:v>208241</c:v>
                </c:pt>
                <c:pt idx="1">
                  <c:v>868030</c:v>
                </c:pt>
                <c:pt idx="2">
                  <c:v>854324</c:v>
                </c:pt>
                <c:pt idx="3">
                  <c:v>855611</c:v>
                </c:pt>
                <c:pt idx="4">
                  <c:v>358491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49DF-4293-8AF1-DFDF8CB35187}"/>
            </c:ext>
          </c:extLst>
        </c:ser>
        <c:ser>
          <c:idx val="2"/>
          <c:order val="2"/>
          <c:tx>
            <c:strRef>
              <c:f>'Total Discharge'!$D$3</c:f>
              <c:strCache>
                <c:ptCount val="1"/>
                <c:pt idx="0">
                  <c:v> DIS_MCAR_MC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7-49DF-4293-8AF1-DFDF8CB351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9-49DF-4293-8AF1-DFDF8CB351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B-49DF-4293-8AF1-DFDF8CB3518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D-49DF-4293-8AF1-DFDF8CB3518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F-49DF-4293-8AF1-DFDF8CB351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Discharge'!$D$4:$D$9</c:f>
              <c:numCache>
                <c:formatCode>[&gt;=1000000]0.0,,"M";[&gt;=1000]0.0,"K";0</c:formatCode>
                <c:ptCount val="5"/>
                <c:pt idx="0">
                  <c:v>113963</c:v>
                </c:pt>
                <c:pt idx="1">
                  <c:v>626666</c:v>
                </c:pt>
                <c:pt idx="2">
                  <c:v>638068</c:v>
                </c:pt>
                <c:pt idx="3">
                  <c:v>665351</c:v>
                </c:pt>
                <c:pt idx="4">
                  <c:v>238188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49DF-4293-8AF1-DFDF8CB35187}"/>
            </c:ext>
          </c:extLst>
        </c:ser>
        <c:ser>
          <c:idx val="3"/>
          <c:order val="3"/>
          <c:tx>
            <c:strRef>
              <c:f>'Total Discharge'!$E$3</c:f>
              <c:strCache>
                <c:ptCount val="1"/>
                <c:pt idx="0">
                  <c:v>  DIS_MCAL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2-49DF-4293-8AF1-DFDF8CB351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4-49DF-4293-8AF1-DFDF8CB351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6-49DF-4293-8AF1-DFDF8CB3518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8-49DF-4293-8AF1-DFDF8CB3518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A-49DF-4293-8AF1-DFDF8CB351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Discharge'!$E$4:$E$9</c:f>
              <c:numCache>
                <c:formatCode>[&gt;=1000000]0.0,,"M";[&gt;=1000]0.0,"K";0</c:formatCode>
                <c:ptCount val="5"/>
                <c:pt idx="0">
                  <c:v>105482</c:v>
                </c:pt>
                <c:pt idx="1">
                  <c:v>408398</c:v>
                </c:pt>
                <c:pt idx="2">
                  <c:v>392766</c:v>
                </c:pt>
                <c:pt idx="3">
                  <c:v>383674</c:v>
                </c:pt>
                <c:pt idx="4">
                  <c:v>172725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B-49DF-4293-8AF1-DFDF8CB35187}"/>
            </c:ext>
          </c:extLst>
        </c:ser>
        <c:ser>
          <c:idx val="4"/>
          <c:order val="4"/>
          <c:tx>
            <c:strRef>
              <c:f>'Total Discharge'!$F$3</c:f>
              <c:strCache>
                <c:ptCount val="1"/>
                <c:pt idx="0">
                  <c:v> DIS_MCAL_MC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D-49DF-4293-8AF1-DFDF8CB351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F-49DF-4293-8AF1-DFDF8CB351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1-49DF-4293-8AF1-DFDF8CB3518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3-49DF-4293-8AF1-DFDF8CB3518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5-49DF-4293-8AF1-DFDF8CB351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Discharge'!$F$4:$F$9</c:f>
              <c:numCache>
                <c:formatCode>[&gt;=1000000]0.0,,"M";[&gt;=1000]0.0,"K";0</c:formatCode>
                <c:ptCount val="5"/>
                <c:pt idx="0">
                  <c:v>164911</c:v>
                </c:pt>
                <c:pt idx="1">
                  <c:v>703766</c:v>
                </c:pt>
                <c:pt idx="2">
                  <c:v>704075</c:v>
                </c:pt>
                <c:pt idx="3">
                  <c:v>699115</c:v>
                </c:pt>
                <c:pt idx="4">
                  <c:v>301427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6-49DF-4293-8AF1-DFDF8CB35187}"/>
            </c:ext>
          </c:extLst>
        </c:ser>
        <c:ser>
          <c:idx val="5"/>
          <c:order val="5"/>
          <c:tx>
            <c:strRef>
              <c:f>'Total Discharge'!$G$3</c:f>
              <c:strCache>
                <c:ptCount val="1"/>
                <c:pt idx="0">
                  <c:v> DIS_CNTY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8-49DF-4293-8AF1-DFDF8CB351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A-49DF-4293-8AF1-DFDF8CB351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C-49DF-4293-8AF1-DFDF8CB3518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E-49DF-4293-8AF1-DFDF8CB3518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0-49DF-4293-8AF1-DFDF8CB351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Discharge'!$G$4:$G$9</c:f>
              <c:numCache>
                <c:formatCode>[&gt;=1000000]0.0,,"M";[&gt;=1000]0.0,"K";0</c:formatCode>
                <c:ptCount val="5"/>
                <c:pt idx="0">
                  <c:v>3790</c:v>
                </c:pt>
                <c:pt idx="1">
                  <c:v>16300</c:v>
                </c:pt>
                <c:pt idx="2">
                  <c:v>17333</c:v>
                </c:pt>
                <c:pt idx="3">
                  <c:v>20233</c:v>
                </c:pt>
                <c:pt idx="4">
                  <c:v>9486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1-49DF-4293-8AF1-DFDF8CB35187}"/>
            </c:ext>
          </c:extLst>
        </c:ser>
        <c:ser>
          <c:idx val="6"/>
          <c:order val="6"/>
          <c:tx>
            <c:strRef>
              <c:f>'Total Discharge'!$H$3</c:f>
              <c:strCache>
                <c:ptCount val="1"/>
                <c:pt idx="0">
                  <c:v> DIS_CNTY_MC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3-49DF-4293-8AF1-DFDF8CB351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5-49DF-4293-8AF1-DFDF8CB351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7-49DF-4293-8AF1-DFDF8CB3518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9-49DF-4293-8AF1-DFDF8CB3518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B-49DF-4293-8AF1-DFDF8CB351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Discharge'!$H$4:$H$9</c:f>
              <c:numCache>
                <c:formatCode>[&gt;=1000000]0.0,,"M";[&gt;=1000]0.0,"K";0</c:formatCode>
                <c:ptCount val="5"/>
                <c:pt idx="0">
                  <c:v>297</c:v>
                </c:pt>
                <c:pt idx="1">
                  <c:v>1376</c:v>
                </c:pt>
                <c:pt idx="2">
                  <c:v>1511</c:v>
                </c:pt>
                <c:pt idx="3">
                  <c:v>654</c:v>
                </c:pt>
                <c:pt idx="4">
                  <c:v>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C-49DF-4293-8AF1-DFDF8CB35187}"/>
            </c:ext>
          </c:extLst>
        </c:ser>
        <c:ser>
          <c:idx val="7"/>
          <c:order val="7"/>
          <c:tx>
            <c:strRef>
              <c:f>'Total Discharge'!$I$3</c:f>
              <c:strCache>
                <c:ptCount val="1"/>
                <c:pt idx="0">
                  <c:v> DIS_THRD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E-49DF-4293-8AF1-DFDF8CB351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0-49DF-4293-8AF1-DFDF8CB351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2-49DF-4293-8AF1-DFDF8CB3518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4-49DF-4293-8AF1-DFDF8CB3518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6-49DF-4293-8AF1-DFDF8CB351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Discharge'!$I$4:$I$9</c:f>
              <c:numCache>
                <c:formatCode>[&gt;=1000000]0.0,,"M";[&gt;=1000]0.0,"K";0</c:formatCode>
                <c:ptCount val="5"/>
                <c:pt idx="0">
                  <c:v>29519</c:v>
                </c:pt>
                <c:pt idx="1">
                  <c:v>121670</c:v>
                </c:pt>
                <c:pt idx="2">
                  <c:v>132059</c:v>
                </c:pt>
                <c:pt idx="3">
                  <c:v>133018</c:v>
                </c:pt>
                <c:pt idx="4">
                  <c:v>62239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7-49DF-4293-8AF1-DFDF8CB35187}"/>
            </c:ext>
          </c:extLst>
        </c:ser>
        <c:ser>
          <c:idx val="8"/>
          <c:order val="8"/>
          <c:tx>
            <c:strRef>
              <c:f>'Total Discharge'!$J$3</c:f>
              <c:strCache>
                <c:ptCount val="1"/>
                <c:pt idx="0">
                  <c:v> DIS_THRD_MC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9-49DF-4293-8AF1-DFDF8CB351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B-49DF-4293-8AF1-DFDF8CB351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D-49DF-4293-8AF1-DFDF8CB3518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F-49DF-4293-8AF1-DFDF8CB3518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1-49DF-4293-8AF1-DFDF8CB351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Discharge'!$J$4:$J$9</c:f>
              <c:numCache>
                <c:formatCode>[&gt;=1000000]0.0,,"M";[&gt;=1000]0.0,"K";0</c:formatCode>
                <c:ptCount val="5"/>
                <c:pt idx="0">
                  <c:v>214340</c:v>
                </c:pt>
                <c:pt idx="1">
                  <c:v>1031892</c:v>
                </c:pt>
                <c:pt idx="2">
                  <c:v>1009226</c:v>
                </c:pt>
                <c:pt idx="3">
                  <c:v>1001999</c:v>
                </c:pt>
                <c:pt idx="4">
                  <c:v>352999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2-49DF-4293-8AF1-DFDF8CB35187}"/>
            </c:ext>
          </c:extLst>
        </c:ser>
        <c:ser>
          <c:idx val="9"/>
          <c:order val="9"/>
          <c:tx>
            <c:strRef>
              <c:f>'Total Discharge'!$K$3</c:f>
              <c:strCache>
                <c:ptCount val="1"/>
                <c:pt idx="0">
                  <c:v> DIS_INDGNT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4-49DF-4293-8AF1-DFDF8CB351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6-49DF-4293-8AF1-DFDF8CB351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8-49DF-4293-8AF1-DFDF8CB3518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A-49DF-4293-8AF1-DFDF8CB3518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C-49DF-4293-8AF1-DFDF8CB351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Discharge'!$K$4:$K$9</c:f>
              <c:numCache>
                <c:formatCode>[&gt;=1000000]0.0,,"M";[&gt;=1000]0.0,"K";0</c:formatCode>
                <c:ptCount val="5"/>
                <c:pt idx="0">
                  <c:v>4734</c:v>
                </c:pt>
                <c:pt idx="1">
                  <c:v>17674</c:v>
                </c:pt>
                <c:pt idx="2">
                  <c:v>18198</c:v>
                </c:pt>
                <c:pt idx="3">
                  <c:v>19718</c:v>
                </c:pt>
                <c:pt idx="4">
                  <c:v>8631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D-49DF-4293-8AF1-DFDF8CB35187}"/>
            </c:ext>
          </c:extLst>
        </c:ser>
        <c:ser>
          <c:idx val="10"/>
          <c:order val="10"/>
          <c:tx>
            <c:strRef>
              <c:f>'Total Discharge'!$L$3</c:f>
              <c:strCache>
                <c:ptCount val="1"/>
                <c:pt idx="0">
                  <c:v> DIS_OTH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F-49DF-4293-8AF1-DFDF8CB3518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1-49DF-4293-8AF1-DFDF8CB3518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3-49DF-4293-8AF1-DFDF8CB3518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5-49DF-4293-8AF1-DFDF8CB3518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7-49DF-4293-8AF1-DFDF8CB351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Discharge'!$L$4:$L$9</c:f>
              <c:numCache>
                <c:formatCode>[&gt;=1000000]0.0,,"M";[&gt;=1000]0.0,"K";0</c:formatCode>
                <c:ptCount val="5"/>
                <c:pt idx="0">
                  <c:v>15670</c:v>
                </c:pt>
                <c:pt idx="1">
                  <c:v>63325</c:v>
                </c:pt>
                <c:pt idx="2">
                  <c:v>60832</c:v>
                </c:pt>
                <c:pt idx="3">
                  <c:v>66318</c:v>
                </c:pt>
                <c:pt idx="4">
                  <c:v>24029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8-49DF-4293-8AF1-DFDF8CB3518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[Health_Care_Project_Work.xlsx]Total Discharge!PivotTable4</c:name>
    <c:fmtId val="6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dirty="0"/>
              <a:t>TOTAL DISCHARGE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7"/>
        <c:spPr>
          <a:solidFill>
            <a:schemeClr val="accent1"/>
          </a:solidFill>
          <a:ln>
            <a:noFill/>
          </a:ln>
          <a:effectLst/>
          <a:sp3d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5657241761368418E-2"/>
          <c:y val="0.17738952910277755"/>
          <c:w val="0.72604628185642239"/>
          <c:h val="0.73698513144246147"/>
        </c:manualLayout>
      </c:layout>
      <c:pie3DChart>
        <c:varyColors val="1"/>
        <c:ser>
          <c:idx val="0"/>
          <c:order val="0"/>
          <c:tx>
            <c:strRef>
              <c:f>'Total Discharge'!$B$3</c:f>
              <c:strCache>
                <c:ptCount val="1"/>
                <c:pt idx="0">
                  <c:v> DIS_TOT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DAFD-4366-9198-DFD7C9A7BD2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DAFD-4366-9198-DFD7C9A7BD2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DAFD-4366-9198-DFD7C9A7BD2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DAFD-4366-9198-DFD7C9A7BD2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DAFD-4366-9198-DFD7C9A7BD27}"/>
              </c:ext>
            </c:extLst>
          </c:dPt>
          <c:dLbls>
            <c:spPr>
              <a:solidFill>
                <a:schemeClr val="bg2">
                  <a:lumMod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Discharge'!$B$4:$B$9</c:f>
              <c:numCache>
                <c:formatCode>[&gt;=1000000]0.0,,"M";[&gt;=1000]0.0,"K";0</c:formatCode>
                <c:ptCount val="5"/>
                <c:pt idx="0">
                  <c:v>860947</c:v>
                </c:pt>
                <c:pt idx="1">
                  <c:v>3859097</c:v>
                </c:pt>
                <c:pt idx="2">
                  <c:v>3828392</c:v>
                </c:pt>
                <c:pt idx="3">
                  <c:v>3845691</c:v>
                </c:pt>
                <c:pt idx="4">
                  <c:v>1528572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AFD-4366-9198-DFD7C9A7BD27}"/>
            </c:ext>
          </c:extLst>
        </c:ser>
        <c:ser>
          <c:idx val="1"/>
          <c:order val="1"/>
          <c:tx>
            <c:strRef>
              <c:f>'Total Discharge'!$C$3</c:f>
              <c:strCache>
                <c:ptCount val="1"/>
                <c:pt idx="0">
                  <c:v> DIS_MCAR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C-DAFD-4366-9198-DFD7C9A7BD2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E-DAFD-4366-9198-DFD7C9A7BD2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0-DAFD-4366-9198-DFD7C9A7BD2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2-DAFD-4366-9198-DFD7C9A7BD2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4-DAFD-4366-9198-DFD7C9A7BD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Discharge'!$C$4:$C$9</c:f>
              <c:numCache>
                <c:formatCode>[&gt;=1000000]0.0,,"M";[&gt;=1000]0.0,"K";0</c:formatCode>
                <c:ptCount val="5"/>
                <c:pt idx="0">
                  <c:v>208241</c:v>
                </c:pt>
                <c:pt idx="1">
                  <c:v>868030</c:v>
                </c:pt>
                <c:pt idx="2">
                  <c:v>854324</c:v>
                </c:pt>
                <c:pt idx="3">
                  <c:v>855611</c:v>
                </c:pt>
                <c:pt idx="4">
                  <c:v>358491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DAFD-4366-9198-DFD7C9A7BD27}"/>
            </c:ext>
          </c:extLst>
        </c:ser>
        <c:ser>
          <c:idx val="2"/>
          <c:order val="2"/>
          <c:tx>
            <c:strRef>
              <c:f>'Total Discharge'!$D$3</c:f>
              <c:strCache>
                <c:ptCount val="1"/>
                <c:pt idx="0">
                  <c:v> DIS_MCAR_MC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7-DAFD-4366-9198-DFD7C9A7BD2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9-DAFD-4366-9198-DFD7C9A7BD2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B-DAFD-4366-9198-DFD7C9A7BD2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D-DAFD-4366-9198-DFD7C9A7BD2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F-DAFD-4366-9198-DFD7C9A7BD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Discharge'!$D$4:$D$9</c:f>
              <c:numCache>
                <c:formatCode>[&gt;=1000000]0.0,,"M";[&gt;=1000]0.0,"K";0</c:formatCode>
                <c:ptCount val="5"/>
                <c:pt idx="0">
                  <c:v>113963</c:v>
                </c:pt>
                <c:pt idx="1">
                  <c:v>626666</c:v>
                </c:pt>
                <c:pt idx="2">
                  <c:v>638068</c:v>
                </c:pt>
                <c:pt idx="3">
                  <c:v>665351</c:v>
                </c:pt>
                <c:pt idx="4">
                  <c:v>238188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DAFD-4366-9198-DFD7C9A7BD27}"/>
            </c:ext>
          </c:extLst>
        </c:ser>
        <c:ser>
          <c:idx val="3"/>
          <c:order val="3"/>
          <c:tx>
            <c:strRef>
              <c:f>'Total Discharge'!$E$3</c:f>
              <c:strCache>
                <c:ptCount val="1"/>
                <c:pt idx="0">
                  <c:v>  DIS_MCAL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2-DAFD-4366-9198-DFD7C9A7BD2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4-DAFD-4366-9198-DFD7C9A7BD2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6-DAFD-4366-9198-DFD7C9A7BD2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8-DAFD-4366-9198-DFD7C9A7BD2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A-DAFD-4366-9198-DFD7C9A7BD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Discharge'!$E$4:$E$9</c:f>
              <c:numCache>
                <c:formatCode>[&gt;=1000000]0.0,,"M";[&gt;=1000]0.0,"K";0</c:formatCode>
                <c:ptCount val="5"/>
                <c:pt idx="0">
                  <c:v>105482</c:v>
                </c:pt>
                <c:pt idx="1">
                  <c:v>408398</c:v>
                </c:pt>
                <c:pt idx="2">
                  <c:v>392766</c:v>
                </c:pt>
                <c:pt idx="3">
                  <c:v>383674</c:v>
                </c:pt>
                <c:pt idx="4">
                  <c:v>172725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B-DAFD-4366-9198-DFD7C9A7BD27}"/>
            </c:ext>
          </c:extLst>
        </c:ser>
        <c:ser>
          <c:idx val="4"/>
          <c:order val="4"/>
          <c:tx>
            <c:strRef>
              <c:f>'Total Discharge'!$F$3</c:f>
              <c:strCache>
                <c:ptCount val="1"/>
                <c:pt idx="0">
                  <c:v> DIS_MCAL_MC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D-DAFD-4366-9198-DFD7C9A7BD2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F-DAFD-4366-9198-DFD7C9A7BD2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1-DAFD-4366-9198-DFD7C9A7BD2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3-DAFD-4366-9198-DFD7C9A7BD2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5-DAFD-4366-9198-DFD7C9A7BD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Discharge'!$F$4:$F$9</c:f>
              <c:numCache>
                <c:formatCode>[&gt;=1000000]0.0,,"M";[&gt;=1000]0.0,"K";0</c:formatCode>
                <c:ptCount val="5"/>
                <c:pt idx="0">
                  <c:v>164911</c:v>
                </c:pt>
                <c:pt idx="1">
                  <c:v>703766</c:v>
                </c:pt>
                <c:pt idx="2">
                  <c:v>704075</c:v>
                </c:pt>
                <c:pt idx="3">
                  <c:v>699115</c:v>
                </c:pt>
                <c:pt idx="4">
                  <c:v>301427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6-DAFD-4366-9198-DFD7C9A7BD27}"/>
            </c:ext>
          </c:extLst>
        </c:ser>
        <c:ser>
          <c:idx val="5"/>
          <c:order val="5"/>
          <c:tx>
            <c:strRef>
              <c:f>'Total Discharge'!$G$3</c:f>
              <c:strCache>
                <c:ptCount val="1"/>
                <c:pt idx="0">
                  <c:v> DIS_CNTY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8-DAFD-4366-9198-DFD7C9A7BD2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A-DAFD-4366-9198-DFD7C9A7BD2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C-DAFD-4366-9198-DFD7C9A7BD2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E-DAFD-4366-9198-DFD7C9A7BD2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0-DAFD-4366-9198-DFD7C9A7BD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Discharge'!$G$4:$G$9</c:f>
              <c:numCache>
                <c:formatCode>[&gt;=1000000]0.0,,"M";[&gt;=1000]0.0,"K";0</c:formatCode>
                <c:ptCount val="5"/>
                <c:pt idx="0">
                  <c:v>3790</c:v>
                </c:pt>
                <c:pt idx="1">
                  <c:v>16300</c:v>
                </c:pt>
                <c:pt idx="2">
                  <c:v>17333</c:v>
                </c:pt>
                <c:pt idx="3">
                  <c:v>20233</c:v>
                </c:pt>
                <c:pt idx="4">
                  <c:v>9486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1-DAFD-4366-9198-DFD7C9A7BD27}"/>
            </c:ext>
          </c:extLst>
        </c:ser>
        <c:ser>
          <c:idx val="6"/>
          <c:order val="6"/>
          <c:tx>
            <c:strRef>
              <c:f>'Total Discharge'!$H$3</c:f>
              <c:strCache>
                <c:ptCount val="1"/>
                <c:pt idx="0">
                  <c:v> DIS_CNTY_MC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3-DAFD-4366-9198-DFD7C9A7BD2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5-DAFD-4366-9198-DFD7C9A7BD2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7-DAFD-4366-9198-DFD7C9A7BD2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9-DAFD-4366-9198-DFD7C9A7BD2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B-DAFD-4366-9198-DFD7C9A7BD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Discharge'!$H$4:$H$9</c:f>
              <c:numCache>
                <c:formatCode>[&gt;=1000000]0.0,,"M";[&gt;=1000]0.0,"K";0</c:formatCode>
                <c:ptCount val="5"/>
                <c:pt idx="0">
                  <c:v>297</c:v>
                </c:pt>
                <c:pt idx="1">
                  <c:v>1376</c:v>
                </c:pt>
                <c:pt idx="2">
                  <c:v>1511</c:v>
                </c:pt>
                <c:pt idx="3">
                  <c:v>654</c:v>
                </c:pt>
                <c:pt idx="4">
                  <c:v>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C-DAFD-4366-9198-DFD7C9A7BD27}"/>
            </c:ext>
          </c:extLst>
        </c:ser>
        <c:ser>
          <c:idx val="7"/>
          <c:order val="7"/>
          <c:tx>
            <c:strRef>
              <c:f>'Total Discharge'!$I$3</c:f>
              <c:strCache>
                <c:ptCount val="1"/>
                <c:pt idx="0">
                  <c:v> DIS_THRD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E-DAFD-4366-9198-DFD7C9A7BD2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0-DAFD-4366-9198-DFD7C9A7BD2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2-DAFD-4366-9198-DFD7C9A7BD2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4-DAFD-4366-9198-DFD7C9A7BD2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6-DAFD-4366-9198-DFD7C9A7BD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Discharge'!$I$4:$I$9</c:f>
              <c:numCache>
                <c:formatCode>[&gt;=1000000]0.0,,"M";[&gt;=1000]0.0,"K";0</c:formatCode>
                <c:ptCount val="5"/>
                <c:pt idx="0">
                  <c:v>29519</c:v>
                </c:pt>
                <c:pt idx="1">
                  <c:v>121670</c:v>
                </c:pt>
                <c:pt idx="2">
                  <c:v>132059</c:v>
                </c:pt>
                <c:pt idx="3">
                  <c:v>133018</c:v>
                </c:pt>
                <c:pt idx="4">
                  <c:v>62239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7-DAFD-4366-9198-DFD7C9A7BD27}"/>
            </c:ext>
          </c:extLst>
        </c:ser>
        <c:ser>
          <c:idx val="8"/>
          <c:order val="8"/>
          <c:tx>
            <c:strRef>
              <c:f>'Total Discharge'!$J$3</c:f>
              <c:strCache>
                <c:ptCount val="1"/>
                <c:pt idx="0">
                  <c:v> DIS_THRD_MC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9-DAFD-4366-9198-DFD7C9A7BD2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B-DAFD-4366-9198-DFD7C9A7BD2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D-DAFD-4366-9198-DFD7C9A7BD2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F-DAFD-4366-9198-DFD7C9A7BD2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1-DAFD-4366-9198-DFD7C9A7BD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Discharge'!$J$4:$J$9</c:f>
              <c:numCache>
                <c:formatCode>[&gt;=1000000]0.0,,"M";[&gt;=1000]0.0,"K";0</c:formatCode>
                <c:ptCount val="5"/>
                <c:pt idx="0">
                  <c:v>214340</c:v>
                </c:pt>
                <c:pt idx="1">
                  <c:v>1031892</c:v>
                </c:pt>
                <c:pt idx="2">
                  <c:v>1009226</c:v>
                </c:pt>
                <c:pt idx="3">
                  <c:v>1001999</c:v>
                </c:pt>
                <c:pt idx="4">
                  <c:v>352999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2-DAFD-4366-9198-DFD7C9A7BD27}"/>
            </c:ext>
          </c:extLst>
        </c:ser>
        <c:ser>
          <c:idx val="9"/>
          <c:order val="9"/>
          <c:tx>
            <c:strRef>
              <c:f>'Total Discharge'!$K$3</c:f>
              <c:strCache>
                <c:ptCount val="1"/>
                <c:pt idx="0">
                  <c:v> DIS_INDGNT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4-DAFD-4366-9198-DFD7C9A7BD2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6-DAFD-4366-9198-DFD7C9A7BD2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8-DAFD-4366-9198-DFD7C9A7BD2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A-DAFD-4366-9198-DFD7C9A7BD2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C-DAFD-4366-9198-DFD7C9A7BD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Discharge'!$K$4:$K$9</c:f>
              <c:numCache>
                <c:formatCode>[&gt;=1000000]0.0,,"M";[&gt;=1000]0.0,"K";0</c:formatCode>
                <c:ptCount val="5"/>
                <c:pt idx="0">
                  <c:v>4734</c:v>
                </c:pt>
                <c:pt idx="1">
                  <c:v>17674</c:v>
                </c:pt>
                <c:pt idx="2">
                  <c:v>18198</c:v>
                </c:pt>
                <c:pt idx="3">
                  <c:v>19718</c:v>
                </c:pt>
                <c:pt idx="4">
                  <c:v>8631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D-DAFD-4366-9198-DFD7C9A7BD27}"/>
            </c:ext>
          </c:extLst>
        </c:ser>
        <c:ser>
          <c:idx val="10"/>
          <c:order val="10"/>
          <c:tx>
            <c:strRef>
              <c:f>'Total Discharge'!$L$3</c:f>
              <c:strCache>
                <c:ptCount val="1"/>
                <c:pt idx="0">
                  <c:v> DIS_OTH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F-DAFD-4366-9198-DFD7C9A7BD2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1-DAFD-4366-9198-DFD7C9A7BD2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3-DAFD-4366-9198-DFD7C9A7BD2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5-DAFD-4366-9198-DFD7C9A7BD2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7-DAFD-4366-9198-DFD7C9A7BD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Discharge'!$L$4:$L$9</c:f>
              <c:numCache>
                <c:formatCode>[&gt;=1000000]0.0,,"M";[&gt;=1000]0.0,"K";0</c:formatCode>
                <c:ptCount val="5"/>
                <c:pt idx="0">
                  <c:v>15670</c:v>
                </c:pt>
                <c:pt idx="1">
                  <c:v>63325</c:v>
                </c:pt>
                <c:pt idx="2">
                  <c:v>60832</c:v>
                </c:pt>
                <c:pt idx="3">
                  <c:v>66318</c:v>
                </c:pt>
                <c:pt idx="4">
                  <c:v>24029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8-DAFD-4366-9198-DFD7C9A7BD2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[Health_Care_Project_Work.xlsx]Total Discharge!PivotTable4</c:name>
    <c:fmtId val="4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TOTAL DISCHARGE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7"/>
        <c:spPr>
          <a:solidFill>
            <a:schemeClr val="accent1"/>
          </a:solidFill>
          <a:ln>
            <a:noFill/>
          </a:ln>
          <a:effectLst/>
          <a:sp3d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'Total Discharge'!$B$3</c:f>
              <c:strCache>
                <c:ptCount val="1"/>
                <c:pt idx="0">
                  <c:v> DIS_TOT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C801-4874-8E5A-5D572947D69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C801-4874-8E5A-5D572947D69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C801-4874-8E5A-5D572947D69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C801-4874-8E5A-5D572947D69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C801-4874-8E5A-5D572947D693}"/>
              </c:ext>
            </c:extLst>
          </c:dPt>
          <c:dLbls>
            <c:spPr>
              <a:solidFill>
                <a:schemeClr val="bg2">
                  <a:lumMod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Discharge'!$B$4:$B$9</c:f>
              <c:numCache>
                <c:formatCode>[&gt;=1000000]0.0,,"M";[&gt;=1000]0.0,"K";0</c:formatCode>
                <c:ptCount val="5"/>
                <c:pt idx="0">
                  <c:v>860947</c:v>
                </c:pt>
                <c:pt idx="1">
                  <c:v>3859097</c:v>
                </c:pt>
                <c:pt idx="2">
                  <c:v>3828392</c:v>
                </c:pt>
                <c:pt idx="3">
                  <c:v>3845691</c:v>
                </c:pt>
                <c:pt idx="4">
                  <c:v>1528572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801-4874-8E5A-5D572947D693}"/>
            </c:ext>
          </c:extLst>
        </c:ser>
        <c:ser>
          <c:idx val="1"/>
          <c:order val="1"/>
          <c:tx>
            <c:strRef>
              <c:f>'Total Discharge'!$C$3</c:f>
              <c:strCache>
                <c:ptCount val="1"/>
                <c:pt idx="0">
                  <c:v> DIS_MCAR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C-C801-4874-8E5A-5D572947D69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E-C801-4874-8E5A-5D572947D69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0-C801-4874-8E5A-5D572947D69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2-C801-4874-8E5A-5D572947D69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4-C801-4874-8E5A-5D572947D6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Discharge'!$C$4:$C$9</c:f>
              <c:numCache>
                <c:formatCode>[&gt;=1000000]0.0,,"M";[&gt;=1000]0.0,"K";0</c:formatCode>
                <c:ptCount val="5"/>
                <c:pt idx="0">
                  <c:v>208241</c:v>
                </c:pt>
                <c:pt idx="1">
                  <c:v>868030</c:v>
                </c:pt>
                <c:pt idx="2">
                  <c:v>854324</c:v>
                </c:pt>
                <c:pt idx="3">
                  <c:v>855611</c:v>
                </c:pt>
                <c:pt idx="4">
                  <c:v>358491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C801-4874-8E5A-5D572947D693}"/>
            </c:ext>
          </c:extLst>
        </c:ser>
        <c:ser>
          <c:idx val="2"/>
          <c:order val="2"/>
          <c:tx>
            <c:strRef>
              <c:f>'Total Discharge'!$D$3</c:f>
              <c:strCache>
                <c:ptCount val="1"/>
                <c:pt idx="0">
                  <c:v> DIS_MCAR_MC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7-C801-4874-8E5A-5D572947D69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9-C801-4874-8E5A-5D572947D69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B-C801-4874-8E5A-5D572947D69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D-C801-4874-8E5A-5D572947D69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F-C801-4874-8E5A-5D572947D6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Discharge'!$D$4:$D$9</c:f>
              <c:numCache>
                <c:formatCode>[&gt;=1000000]0.0,,"M";[&gt;=1000]0.0,"K";0</c:formatCode>
                <c:ptCount val="5"/>
                <c:pt idx="0">
                  <c:v>113963</c:v>
                </c:pt>
                <c:pt idx="1">
                  <c:v>626666</c:v>
                </c:pt>
                <c:pt idx="2">
                  <c:v>638068</c:v>
                </c:pt>
                <c:pt idx="3">
                  <c:v>665351</c:v>
                </c:pt>
                <c:pt idx="4">
                  <c:v>238188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C801-4874-8E5A-5D572947D693}"/>
            </c:ext>
          </c:extLst>
        </c:ser>
        <c:ser>
          <c:idx val="3"/>
          <c:order val="3"/>
          <c:tx>
            <c:strRef>
              <c:f>'Total Discharge'!$E$3</c:f>
              <c:strCache>
                <c:ptCount val="1"/>
                <c:pt idx="0">
                  <c:v>  DIS_MCAL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2-C801-4874-8E5A-5D572947D69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4-C801-4874-8E5A-5D572947D69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6-C801-4874-8E5A-5D572947D69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8-C801-4874-8E5A-5D572947D69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A-C801-4874-8E5A-5D572947D6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Discharge'!$E$4:$E$9</c:f>
              <c:numCache>
                <c:formatCode>[&gt;=1000000]0.0,,"M";[&gt;=1000]0.0,"K";0</c:formatCode>
                <c:ptCount val="5"/>
                <c:pt idx="0">
                  <c:v>105482</c:v>
                </c:pt>
                <c:pt idx="1">
                  <c:v>408398</c:v>
                </c:pt>
                <c:pt idx="2">
                  <c:v>392766</c:v>
                </c:pt>
                <c:pt idx="3">
                  <c:v>383674</c:v>
                </c:pt>
                <c:pt idx="4">
                  <c:v>172725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B-C801-4874-8E5A-5D572947D693}"/>
            </c:ext>
          </c:extLst>
        </c:ser>
        <c:ser>
          <c:idx val="4"/>
          <c:order val="4"/>
          <c:tx>
            <c:strRef>
              <c:f>'Total Discharge'!$F$3</c:f>
              <c:strCache>
                <c:ptCount val="1"/>
                <c:pt idx="0">
                  <c:v> DIS_MCAL_MC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D-C801-4874-8E5A-5D572947D69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F-C801-4874-8E5A-5D572947D69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1-C801-4874-8E5A-5D572947D69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3-C801-4874-8E5A-5D572947D69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5-C801-4874-8E5A-5D572947D6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Discharge'!$F$4:$F$9</c:f>
              <c:numCache>
                <c:formatCode>[&gt;=1000000]0.0,,"M";[&gt;=1000]0.0,"K";0</c:formatCode>
                <c:ptCount val="5"/>
                <c:pt idx="0">
                  <c:v>164911</c:v>
                </c:pt>
                <c:pt idx="1">
                  <c:v>703766</c:v>
                </c:pt>
                <c:pt idx="2">
                  <c:v>704075</c:v>
                </c:pt>
                <c:pt idx="3">
                  <c:v>699115</c:v>
                </c:pt>
                <c:pt idx="4">
                  <c:v>301427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6-C801-4874-8E5A-5D572947D693}"/>
            </c:ext>
          </c:extLst>
        </c:ser>
        <c:ser>
          <c:idx val="5"/>
          <c:order val="5"/>
          <c:tx>
            <c:strRef>
              <c:f>'Total Discharge'!$G$3</c:f>
              <c:strCache>
                <c:ptCount val="1"/>
                <c:pt idx="0">
                  <c:v> DIS_CNTY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8-C801-4874-8E5A-5D572947D69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A-C801-4874-8E5A-5D572947D69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C-C801-4874-8E5A-5D572947D69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E-C801-4874-8E5A-5D572947D69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0-C801-4874-8E5A-5D572947D6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Discharge'!$G$4:$G$9</c:f>
              <c:numCache>
                <c:formatCode>[&gt;=1000000]0.0,,"M";[&gt;=1000]0.0,"K";0</c:formatCode>
                <c:ptCount val="5"/>
                <c:pt idx="0">
                  <c:v>3790</c:v>
                </c:pt>
                <c:pt idx="1">
                  <c:v>16300</c:v>
                </c:pt>
                <c:pt idx="2">
                  <c:v>17333</c:v>
                </c:pt>
                <c:pt idx="3">
                  <c:v>20233</c:v>
                </c:pt>
                <c:pt idx="4">
                  <c:v>9486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1-C801-4874-8E5A-5D572947D693}"/>
            </c:ext>
          </c:extLst>
        </c:ser>
        <c:ser>
          <c:idx val="6"/>
          <c:order val="6"/>
          <c:tx>
            <c:strRef>
              <c:f>'Total Discharge'!$H$3</c:f>
              <c:strCache>
                <c:ptCount val="1"/>
                <c:pt idx="0">
                  <c:v> DIS_CNTY_MC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3-C801-4874-8E5A-5D572947D69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5-C801-4874-8E5A-5D572947D69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7-C801-4874-8E5A-5D572947D69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9-C801-4874-8E5A-5D572947D69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B-C801-4874-8E5A-5D572947D6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Discharge'!$H$4:$H$9</c:f>
              <c:numCache>
                <c:formatCode>[&gt;=1000000]0.0,,"M";[&gt;=1000]0.0,"K";0</c:formatCode>
                <c:ptCount val="5"/>
                <c:pt idx="0">
                  <c:v>297</c:v>
                </c:pt>
                <c:pt idx="1">
                  <c:v>1376</c:v>
                </c:pt>
                <c:pt idx="2">
                  <c:v>1511</c:v>
                </c:pt>
                <c:pt idx="3">
                  <c:v>654</c:v>
                </c:pt>
                <c:pt idx="4">
                  <c:v>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C-C801-4874-8E5A-5D572947D693}"/>
            </c:ext>
          </c:extLst>
        </c:ser>
        <c:ser>
          <c:idx val="7"/>
          <c:order val="7"/>
          <c:tx>
            <c:strRef>
              <c:f>'Total Discharge'!$I$3</c:f>
              <c:strCache>
                <c:ptCount val="1"/>
                <c:pt idx="0">
                  <c:v> DIS_THRD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E-C801-4874-8E5A-5D572947D69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0-C801-4874-8E5A-5D572947D69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2-C801-4874-8E5A-5D572947D69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4-C801-4874-8E5A-5D572947D69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6-C801-4874-8E5A-5D572947D6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Discharge'!$I$4:$I$9</c:f>
              <c:numCache>
                <c:formatCode>[&gt;=1000000]0.0,,"M";[&gt;=1000]0.0,"K";0</c:formatCode>
                <c:ptCount val="5"/>
                <c:pt idx="0">
                  <c:v>29519</c:v>
                </c:pt>
                <c:pt idx="1">
                  <c:v>121670</c:v>
                </c:pt>
                <c:pt idx="2">
                  <c:v>132059</c:v>
                </c:pt>
                <c:pt idx="3">
                  <c:v>133018</c:v>
                </c:pt>
                <c:pt idx="4">
                  <c:v>62239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7-C801-4874-8E5A-5D572947D693}"/>
            </c:ext>
          </c:extLst>
        </c:ser>
        <c:ser>
          <c:idx val="8"/>
          <c:order val="8"/>
          <c:tx>
            <c:strRef>
              <c:f>'Total Discharge'!$J$3</c:f>
              <c:strCache>
                <c:ptCount val="1"/>
                <c:pt idx="0">
                  <c:v> DIS_THRD_MC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9-C801-4874-8E5A-5D572947D69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B-C801-4874-8E5A-5D572947D69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D-C801-4874-8E5A-5D572947D69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F-C801-4874-8E5A-5D572947D69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1-C801-4874-8E5A-5D572947D6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Discharge'!$J$4:$J$9</c:f>
              <c:numCache>
                <c:formatCode>[&gt;=1000000]0.0,,"M";[&gt;=1000]0.0,"K";0</c:formatCode>
                <c:ptCount val="5"/>
                <c:pt idx="0">
                  <c:v>214340</c:v>
                </c:pt>
                <c:pt idx="1">
                  <c:v>1031892</c:v>
                </c:pt>
                <c:pt idx="2">
                  <c:v>1009226</c:v>
                </c:pt>
                <c:pt idx="3">
                  <c:v>1001999</c:v>
                </c:pt>
                <c:pt idx="4">
                  <c:v>352999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2-C801-4874-8E5A-5D572947D693}"/>
            </c:ext>
          </c:extLst>
        </c:ser>
        <c:ser>
          <c:idx val="9"/>
          <c:order val="9"/>
          <c:tx>
            <c:strRef>
              <c:f>'Total Discharge'!$K$3</c:f>
              <c:strCache>
                <c:ptCount val="1"/>
                <c:pt idx="0">
                  <c:v> DIS_INDGNT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4-C801-4874-8E5A-5D572947D69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6-C801-4874-8E5A-5D572947D69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8-C801-4874-8E5A-5D572947D69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A-C801-4874-8E5A-5D572947D69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C-C801-4874-8E5A-5D572947D6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Discharge'!$K$4:$K$9</c:f>
              <c:numCache>
                <c:formatCode>[&gt;=1000000]0.0,,"M";[&gt;=1000]0.0,"K";0</c:formatCode>
                <c:ptCount val="5"/>
                <c:pt idx="0">
                  <c:v>4734</c:v>
                </c:pt>
                <c:pt idx="1">
                  <c:v>17674</c:v>
                </c:pt>
                <c:pt idx="2">
                  <c:v>18198</c:v>
                </c:pt>
                <c:pt idx="3">
                  <c:v>19718</c:v>
                </c:pt>
                <c:pt idx="4">
                  <c:v>8631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D-C801-4874-8E5A-5D572947D693}"/>
            </c:ext>
          </c:extLst>
        </c:ser>
        <c:ser>
          <c:idx val="10"/>
          <c:order val="10"/>
          <c:tx>
            <c:strRef>
              <c:f>'Total Discharge'!$L$3</c:f>
              <c:strCache>
                <c:ptCount val="1"/>
                <c:pt idx="0">
                  <c:v> DIS_OTH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F-C801-4874-8E5A-5D572947D69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1-C801-4874-8E5A-5D572947D69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3-C801-4874-8E5A-5D572947D69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5-C801-4874-8E5A-5D572947D69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7-C801-4874-8E5A-5D572947D6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Discharge'!$L$4:$L$9</c:f>
              <c:numCache>
                <c:formatCode>[&gt;=1000000]0.0,,"M";[&gt;=1000]0.0,"K";0</c:formatCode>
                <c:ptCount val="5"/>
                <c:pt idx="0">
                  <c:v>15670</c:v>
                </c:pt>
                <c:pt idx="1">
                  <c:v>63325</c:v>
                </c:pt>
                <c:pt idx="2">
                  <c:v>60832</c:v>
                </c:pt>
                <c:pt idx="3">
                  <c:v>66318</c:v>
                </c:pt>
                <c:pt idx="4">
                  <c:v>24029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8-C801-4874-8E5A-5D572947D69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[Health_Care_Project_Work (3).xlsx]Patient Days!PivotTable5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spc="0" normalizeH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pPr>
            <a:r>
              <a:rPr lang="en-IN" sz="2400" dirty="0">
                <a:solidFill>
                  <a:schemeClr val="bg1"/>
                </a:solidFill>
                <a:latin typeface="+mn-lt"/>
              </a:rPr>
              <a:t>PATIENT DAYS</a:t>
            </a:r>
          </a:p>
        </c:rich>
      </c:tx>
      <c:layout>
        <c:manualLayout>
          <c:xMode val="edge"/>
          <c:yMode val="edge"/>
          <c:x val="0.3498661269235856"/>
          <c:y val="2.77778552179754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none" spc="0" normalizeH="0" baseline="0">
              <a:solidFill>
                <a:schemeClr val="bg1"/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</c:pivotFmt>
      <c:pivotFmt>
        <c:idx val="125"/>
        <c:spPr>
          <a:solidFill>
            <a:schemeClr val="accent1"/>
          </a:solidFill>
          <a:ln>
            <a:noFill/>
          </a:ln>
          <a:effectLst/>
        </c:spPr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/>
        </c:spPr>
      </c:pivotFmt>
      <c:pivotFmt>
        <c:idx val="128"/>
        <c:spPr>
          <a:solidFill>
            <a:schemeClr val="accent1"/>
          </a:solidFill>
          <a:ln>
            <a:noFill/>
          </a:ln>
          <a:effectLst/>
        </c:spPr>
      </c:pivotFmt>
      <c:pivotFmt>
        <c:idx val="129"/>
        <c:spPr>
          <a:solidFill>
            <a:schemeClr val="accent1"/>
          </a:solidFill>
          <a:ln>
            <a:noFill/>
          </a:ln>
          <a:effectLst/>
        </c:spPr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</c:pivotFmt>
      <c:pivotFmt>
        <c:idx val="131"/>
        <c:spPr>
          <a:solidFill>
            <a:schemeClr val="accent1"/>
          </a:solidFill>
          <a:ln>
            <a:noFill/>
          </a:ln>
          <a:effectLst/>
        </c:spPr>
      </c:pivotFmt>
      <c:pivotFmt>
        <c:idx val="1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</c:spPr>
      </c:pivotFmt>
      <c:pivotFmt>
        <c:idx val="134"/>
        <c:spPr>
          <a:solidFill>
            <a:schemeClr val="accent1"/>
          </a:solidFill>
          <a:ln>
            <a:noFill/>
          </a:ln>
          <a:effectLst/>
        </c:spPr>
      </c:pivotFmt>
      <c:pivotFmt>
        <c:idx val="135"/>
        <c:spPr>
          <a:solidFill>
            <a:schemeClr val="accent1"/>
          </a:solidFill>
          <a:ln>
            <a:noFill/>
          </a:ln>
          <a:effectLst/>
        </c:spPr>
      </c:pivotFmt>
      <c:pivotFmt>
        <c:idx val="136"/>
        <c:spPr>
          <a:solidFill>
            <a:schemeClr val="accent1"/>
          </a:solidFill>
          <a:ln>
            <a:noFill/>
          </a:ln>
          <a:effectLst/>
        </c:spPr>
      </c:pivotFmt>
      <c:pivotFmt>
        <c:idx val="137"/>
        <c:spPr>
          <a:solidFill>
            <a:schemeClr val="accent1"/>
          </a:solidFill>
          <a:ln>
            <a:noFill/>
          </a:ln>
          <a:effectLst/>
        </c:spPr>
      </c:pivotFmt>
      <c:pivotFmt>
        <c:idx val="1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>
            <a:noFill/>
          </a:ln>
          <a:effectLst/>
        </c:spPr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</c:pivotFmt>
      <c:pivotFmt>
        <c:idx val="141"/>
        <c:spPr>
          <a:solidFill>
            <a:schemeClr val="accent1"/>
          </a:solidFill>
          <a:ln>
            <a:noFill/>
          </a:ln>
          <a:effectLst/>
        </c:spPr>
      </c:pivotFmt>
      <c:pivotFmt>
        <c:idx val="142"/>
        <c:spPr>
          <a:solidFill>
            <a:schemeClr val="accent1"/>
          </a:solidFill>
          <a:ln>
            <a:noFill/>
          </a:ln>
          <a:effectLst/>
        </c:spPr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>
            <a:noFill/>
          </a:ln>
          <a:effectLst/>
        </c:spPr>
      </c:pivotFmt>
      <c:pivotFmt>
        <c:idx val="146"/>
        <c:spPr>
          <a:solidFill>
            <a:schemeClr val="accent1"/>
          </a:solidFill>
          <a:ln>
            <a:noFill/>
          </a:ln>
          <a:effectLst/>
        </c:spPr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</c:pivotFmt>
      <c:pivotFmt>
        <c:idx val="148"/>
        <c:spPr>
          <a:solidFill>
            <a:schemeClr val="accent1"/>
          </a:solidFill>
          <a:ln>
            <a:noFill/>
          </a:ln>
          <a:effectLst/>
        </c:spPr>
      </c:pivotFmt>
      <c:pivotFmt>
        <c:idx val="149"/>
        <c:spPr>
          <a:solidFill>
            <a:schemeClr val="accent1"/>
          </a:solidFill>
          <a:ln>
            <a:noFill/>
          </a:ln>
          <a:effectLst/>
        </c:spPr>
      </c:pivotFmt>
      <c:pivotFmt>
        <c:idx val="1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>
            <a:noFill/>
          </a:ln>
          <a:effectLst/>
        </c:spPr>
      </c:pivotFmt>
      <c:pivotFmt>
        <c:idx val="152"/>
        <c:spPr>
          <a:solidFill>
            <a:schemeClr val="accent1"/>
          </a:solidFill>
          <a:ln>
            <a:noFill/>
          </a:ln>
          <a:effectLst/>
        </c:spPr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</c:pivotFmt>
      <c:pivotFmt>
        <c:idx val="1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>
            <a:noFill/>
          </a:ln>
          <a:effectLst/>
        </c:spPr>
      </c:pivotFmt>
      <c:pivotFmt>
        <c:idx val="158"/>
        <c:spPr>
          <a:solidFill>
            <a:schemeClr val="accent1"/>
          </a:solidFill>
          <a:ln>
            <a:noFill/>
          </a:ln>
          <a:effectLst/>
        </c:spPr>
      </c:pivotFmt>
      <c:pivotFmt>
        <c:idx val="159"/>
        <c:spPr>
          <a:solidFill>
            <a:schemeClr val="accent1"/>
          </a:solidFill>
          <a:ln>
            <a:noFill/>
          </a:ln>
          <a:effectLst/>
        </c:spPr>
      </c:pivotFmt>
      <c:pivotFmt>
        <c:idx val="160"/>
        <c:spPr>
          <a:solidFill>
            <a:schemeClr val="accent1"/>
          </a:solidFill>
          <a:ln>
            <a:noFill/>
          </a:ln>
          <a:effectLst/>
        </c:spPr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>
            <a:noFill/>
          </a:ln>
          <a:effectLst/>
        </c:spPr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</c:pivotFmt>
      <c:pivotFmt>
        <c:idx val="165"/>
        <c:spPr>
          <a:solidFill>
            <a:schemeClr val="accent1"/>
          </a:solidFill>
          <a:ln>
            <a:noFill/>
          </a:ln>
          <a:effectLst/>
        </c:spPr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>
            <a:noFill/>
          </a:ln>
          <a:effectLst/>
        </c:spPr>
      </c:pivotFmt>
      <c:pivotFmt>
        <c:idx val="188"/>
        <c:spPr>
          <a:solidFill>
            <a:schemeClr val="accent1"/>
          </a:solidFill>
          <a:ln>
            <a:noFill/>
          </a:ln>
          <a:effectLst/>
        </c:spPr>
      </c:pivotFmt>
      <c:pivotFmt>
        <c:idx val="189"/>
        <c:spPr>
          <a:solidFill>
            <a:schemeClr val="accent1"/>
          </a:solidFill>
          <a:ln>
            <a:noFill/>
          </a:ln>
          <a:effectLst/>
        </c:spPr>
      </c:pivotFmt>
      <c:pivotFmt>
        <c:idx val="190"/>
        <c:spPr>
          <a:solidFill>
            <a:schemeClr val="accent1"/>
          </a:solidFill>
          <a:ln>
            <a:noFill/>
          </a:ln>
          <a:effectLst/>
        </c:spPr>
      </c:pivotFmt>
      <c:pivotFmt>
        <c:idx val="191"/>
        <c:spPr>
          <a:solidFill>
            <a:schemeClr val="accent1"/>
          </a:solidFill>
          <a:ln>
            <a:noFill/>
          </a:ln>
          <a:effectLst/>
        </c:spPr>
      </c:pivotFmt>
      <c:pivotFmt>
        <c:idx val="1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>
            <a:noFill/>
          </a:ln>
          <a:effectLst/>
        </c:spPr>
      </c:pivotFmt>
      <c:pivotFmt>
        <c:idx val="194"/>
        <c:spPr>
          <a:solidFill>
            <a:schemeClr val="accent1"/>
          </a:solidFill>
          <a:ln>
            <a:noFill/>
          </a:ln>
          <a:effectLst/>
        </c:spPr>
      </c:pivotFmt>
      <c:pivotFmt>
        <c:idx val="195"/>
        <c:spPr>
          <a:solidFill>
            <a:schemeClr val="accent1"/>
          </a:solidFill>
          <a:ln>
            <a:noFill/>
          </a:ln>
          <a:effectLst/>
        </c:spPr>
      </c:pivotFmt>
      <c:pivotFmt>
        <c:idx val="196"/>
        <c:spPr>
          <a:solidFill>
            <a:schemeClr val="accent1"/>
          </a:solidFill>
          <a:ln>
            <a:noFill/>
          </a:ln>
          <a:effectLst/>
        </c:spPr>
      </c:pivotFmt>
      <c:pivotFmt>
        <c:idx val="197"/>
        <c:spPr>
          <a:solidFill>
            <a:schemeClr val="accent1"/>
          </a:solidFill>
          <a:ln>
            <a:noFill/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'Patient Days'!$B$3</c:f>
              <c:strCache>
                <c:ptCount val="1"/>
                <c:pt idx="0">
                  <c:v> DAY_TOT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676-48E6-A329-ADF1C688B27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676-48E6-A329-ADF1C688B27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676-48E6-A329-ADF1C688B27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676-48E6-A329-ADF1C688B27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676-48E6-A329-ADF1C688B27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'Patient Days'!$A$4:$A$9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'Patient Days'!$B$4:$B$9</c:f>
              <c:numCache>
                <c:formatCode>[&gt;=1000000]0.0,,"M";[&gt;=1000]0.0,"K";0</c:formatCode>
                <c:ptCount val="5"/>
                <c:pt idx="0">
                  <c:v>5246481</c:v>
                </c:pt>
                <c:pt idx="1">
                  <c:v>22502523</c:v>
                </c:pt>
                <c:pt idx="2">
                  <c:v>22392206</c:v>
                </c:pt>
                <c:pt idx="3">
                  <c:v>22764050</c:v>
                </c:pt>
                <c:pt idx="4">
                  <c:v>10031847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676-48E6-A329-ADF1C688B278}"/>
            </c:ext>
          </c:extLst>
        </c:ser>
        <c:ser>
          <c:idx val="1"/>
          <c:order val="1"/>
          <c:tx>
            <c:strRef>
              <c:f>'Patient Days'!$C$3</c:f>
              <c:strCache>
                <c:ptCount val="1"/>
                <c:pt idx="0">
                  <c:v> DAY_MCAR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9676-48E6-A329-ADF1C688B27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9676-48E6-A329-ADF1C688B27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9676-48E6-A329-ADF1C688B27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9676-48E6-A329-ADF1C688B27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9676-48E6-A329-ADF1C688B27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'Patient Days'!$A$4:$A$9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'Patient Days'!$C$4:$C$9</c:f>
              <c:numCache>
                <c:formatCode>[&gt;=1000000]0.0,,"M";[&gt;=1000]0.0,"K";0</c:formatCode>
                <c:ptCount val="5"/>
                <c:pt idx="0">
                  <c:v>1447176</c:v>
                </c:pt>
                <c:pt idx="1">
                  <c:v>5867580</c:v>
                </c:pt>
                <c:pt idx="2">
                  <c:v>6142756</c:v>
                </c:pt>
                <c:pt idx="3">
                  <c:v>6055179</c:v>
                </c:pt>
                <c:pt idx="4">
                  <c:v>2935698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9676-48E6-A329-ADF1C688B278}"/>
            </c:ext>
          </c:extLst>
        </c:ser>
        <c:ser>
          <c:idx val="2"/>
          <c:order val="2"/>
          <c:tx>
            <c:strRef>
              <c:f>'Patient Days'!$D$3</c:f>
              <c:strCache>
                <c:ptCount val="1"/>
                <c:pt idx="0">
                  <c:v> DAY_MCAR_MC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9676-48E6-A329-ADF1C688B27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9676-48E6-A329-ADF1C688B27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9676-48E6-A329-ADF1C688B27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9676-48E6-A329-ADF1C688B27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9676-48E6-A329-ADF1C688B27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'Patient Days'!$A$4:$A$9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'Patient Days'!$D$4:$D$9</c:f>
              <c:numCache>
                <c:formatCode>[&gt;=1000000]0.0,,"M";[&gt;=1000]0.0,"K";0</c:formatCode>
                <c:ptCount val="5"/>
                <c:pt idx="0">
                  <c:v>528773</c:v>
                </c:pt>
                <c:pt idx="1">
                  <c:v>2809845</c:v>
                </c:pt>
                <c:pt idx="2">
                  <c:v>2921702</c:v>
                </c:pt>
                <c:pt idx="3">
                  <c:v>3140710</c:v>
                </c:pt>
                <c:pt idx="4">
                  <c:v>1226125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9676-48E6-A329-ADF1C688B278}"/>
            </c:ext>
          </c:extLst>
        </c:ser>
        <c:ser>
          <c:idx val="3"/>
          <c:order val="3"/>
          <c:tx>
            <c:strRef>
              <c:f>'Patient Days'!$E$3</c:f>
              <c:strCache>
                <c:ptCount val="1"/>
                <c:pt idx="0">
                  <c:v> DAY_MCAL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2-9676-48E6-A329-ADF1C688B27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4-9676-48E6-A329-ADF1C688B27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6-9676-48E6-A329-ADF1C688B27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8-9676-48E6-A329-ADF1C688B27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A-9676-48E6-A329-ADF1C688B27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'Patient Days'!$A$4:$A$9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'Patient Days'!$E$4:$E$9</c:f>
              <c:numCache>
                <c:formatCode>[&gt;=1000000]0.0,,"M";[&gt;=1000]0.0,"K";0</c:formatCode>
                <c:ptCount val="5"/>
                <c:pt idx="0">
                  <c:v>955831</c:v>
                </c:pt>
                <c:pt idx="1">
                  <c:v>3633755</c:v>
                </c:pt>
                <c:pt idx="2">
                  <c:v>3405917</c:v>
                </c:pt>
                <c:pt idx="3">
                  <c:v>3414022</c:v>
                </c:pt>
                <c:pt idx="4">
                  <c:v>1634669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B-9676-48E6-A329-ADF1C688B278}"/>
            </c:ext>
          </c:extLst>
        </c:ser>
        <c:ser>
          <c:idx val="4"/>
          <c:order val="4"/>
          <c:tx>
            <c:strRef>
              <c:f>'Patient Days'!$F$3</c:f>
              <c:strCache>
                <c:ptCount val="1"/>
                <c:pt idx="0">
                  <c:v> DAY_MCAL_MC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9676-48E6-A329-ADF1C688B27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9676-48E6-A329-ADF1C688B27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9676-48E6-A329-ADF1C688B27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3-9676-48E6-A329-ADF1C688B27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5-9676-48E6-A329-ADF1C688B27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'Patient Days'!$A$4:$A$9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'Patient Days'!$F$4:$F$9</c:f>
              <c:numCache>
                <c:formatCode>[&gt;=1000000]0.0,,"M";[&gt;=1000]0.0,"K";0</c:formatCode>
                <c:ptCount val="5"/>
                <c:pt idx="0">
                  <c:v>783026</c:v>
                </c:pt>
                <c:pt idx="1">
                  <c:v>3390753</c:v>
                </c:pt>
                <c:pt idx="2">
                  <c:v>3471223</c:v>
                </c:pt>
                <c:pt idx="3">
                  <c:v>3488459</c:v>
                </c:pt>
                <c:pt idx="4">
                  <c:v>1634537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6-9676-48E6-A329-ADF1C688B278}"/>
            </c:ext>
          </c:extLst>
        </c:ser>
        <c:ser>
          <c:idx val="5"/>
          <c:order val="5"/>
          <c:tx>
            <c:strRef>
              <c:f>'Patient Days'!$G$3</c:f>
              <c:strCache>
                <c:ptCount val="1"/>
                <c:pt idx="0">
                  <c:v> DAY_CNTY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8-9676-48E6-A329-ADF1C688B27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A-9676-48E6-A329-ADF1C688B27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C-9676-48E6-A329-ADF1C688B27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E-9676-48E6-A329-ADF1C688B27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0-9676-48E6-A329-ADF1C688B27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'Patient Days'!$A$4:$A$9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'Patient Days'!$G$4:$G$9</c:f>
              <c:numCache>
                <c:formatCode>[&gt;=1000000]0.0,,"M";[&gt;=1000]0.0,"K";0</c:formatCode>
                <c:ptCount val="5"/>
                <c:pt idx="0">
                  <c:v>38332</c:v>
                </c:pt>
                <c:pt idx="1">
                  <c:v>159844</c:v>
                </c:pt>
                <c:pt idx="2">
                  <c:v>175870</c:v>
                </c:pt>
                <c:pt idx="3">
                  <c:v>199671</c:v>
                </c:pt>
                <c:pt idx="4">
                  <c:v>102854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1-9676-48E6-A329-ADF1C688B278}"/>
            </c:ext>
          </c:extLst>
        </c:ser>
        <c:ser>
          <c:idx val="6"/>
          <c:order val="6"/>
          <c:tx>
            <c:strRef>
              <c:f>'Patient Days'!$H$3</c:f>
              <c:strCache>
                <c:ptCount val="1"/>
                <c:pt idx="0">
                  <c:v> DAY_CNTY_MC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3-9676-48E6-A329-ADF1C688B27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5-9676-48E6-A329-ADF1C688B27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7-9676-48E6-A329-ADF1C688B27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9-9676-48E6-A329-ADF1C688B27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B-9676-48E6-A329-ADF1C688B27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'Patient Days'!$A$4:$A$9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'Patient Days'!$H$4:$H$9</c:f>
              <c:numCache>
                <c:formatCode>[&gt;=1000000]0.0,,"M";[&gt;=1000]0.0,"K";0</c:formatCode>
                <c:ptCount val="5"/>
                <c:pt idx="0">
                  <c:v>2295</c:v>
                </c:pt>
                <c:pt idx="1">
                  <c:v>9655</c:v>
                </c:pt>
                <c:pt idx="2">
                  <c:v>10984</c:v>
                </c:pt>
                <c:pt idx="3">
                  <c:v>2781</c:v>
                </c:pt>
                <c:pt idx="4">
                  <c:v>2239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C-9676-48E6-A329-ADF1C688B278}"/>
            </c:ext>
          </c:extLst>
        </c:ser>
        <c:ser>
          <c:idx val="7"/>
          <c:order val="7"/>
          <c:tx>
            <c:strRef>
              <c:f>'Patient Days'!$I$3</c:f>
              <c:strCache>
                <c:ptCount val="1"/>
                <c:pt idx="0">
                  <c:v> DAY_THRD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E-9676-48E6-A329-ADF1C688B27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0-9676-48E6-A329-ADF1C688B27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2-9676-48E6-A329-ADF1C688B27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4-9676-48E6-A329-ADF1C688B27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6-9676-48E6-A329-ADF1C688B27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'Patient Days'!$A$4:$A$9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'Patient Days'!$I$4:$I$9</c:f>
              <c:numCache>
                <c:formatCode>[&gt;=1000000]0.0,,"M";[&gt;=1000]0.0,"K";0</c:formatCode>
                <c:ptCount val="5"/>
                <c:pt idx="0">
                  <c:v>173923</c:v>
                </c:pt>
                <c:pt idx="1">
                  <c:v>747299</c:v>
                </c:pt>
                <c:pt idx="2">
                  <c:v>834447</c:v>
                </c:pt>
                <c:pt idx="3">
                  <c:v>860645</c:v>
                </c:pt>
                <c:pt idx="4">
                  <c:v>416982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7-9676-48E6-A329-ADF1C688B278}"/>
            </c:ext>
          </c:extLst>
        </c:ser>
        <c:ser>
          <c:idx val="8"/>
          <c:order val="8"/>
          <c:tx>
            <c:strRef>
              <c:f>'Patient Days'!$J$3</c:f>
              <c:strCache>
                <c:ptCount val="1"/>
                <c:pt idx="0">
                  <c:v> DAY_THRD_MC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9-9676-48E6-A329-ADF1C688B27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B-9676-48E6-A329-ADF1C688B27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D-9676-48E6-A329-ADF1C688B27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F-9676-48E6-A329-ADF1C688B27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1-9676-48E6-A329-ADF1C688B27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'Patient Days'!$A$4:$A$9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'Patient Days'!$J$4:$J$9</c:f>
              <c:numCache>
                <c:formatCode>[&gt;=1000000]0.0,,"M";[&gt;=1000]0.0,"K";0</c:formatCode>
                <c:ptCount val="5"/>
                <c:pt idx="0">
                  <c:v>861699</c:v>
                </c:pt>
                <c:pt idx="1">
                  <c:v>4004749</c:v>
                </c:pt>
                <c:pt idx="2">
                  <c:v>3944941</c:v>
                </c:pt>
                <c:pt idx="3">
                  <c:v>3999925</c:v>
                </c:pt>
                <c:pt idx="4">
                  <c:v>1532801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2-9676-48E6-A329-ADF1C688B278}"/>
            </c:ext>
          </c:extLst>
        </c:ser>
        <c:ser>
          <c:idx val="9"/>
          <c:order val="9"/>
          <c:tx>
            <c:strRef>
              <c:f>'Patient Days'!$K$3</c:f>
              <c:strCache>
                <c:ptCount val="1"/>
                <c:pt idx="0">
                  <c:v> DAY_INDGNT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4-9676-48E6-A329-ADF1C688B27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6-9676-48E6-A329-ADF1C688B27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8-9676-48E6-A329-ADF1C688B27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A-9676-48E6-A329-ADF1C688B27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C-9676-48E6-A329-ADF1C688B27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'Patient Days'!$A$4:$A$9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'Patient Days'!$K$4:$K$9</c:f>
              <c:numCache>
                <c:formatCode>[&gt;=1000000]0.0,,"M";[&gt;=1000]0.0,"K";0</c:formatCode>
                <c:ptCount val="5"/>
                <c:pt idx="0">
                  <c:v>29251</c:v>
                </c:pt>
                <c:pt idx="1">
                  <c:v>109776</c:v>
                </c:pt>
                <c:pt idx="2">
                  <c:v>112108</c:v>
                </c:pt>
                <c:pt idx="3">
                  <c:v>118129</c:v>
                </c:pt>
                <c:pt idx="4">
                  <c:v>56033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D-9676-48E6-A329-ADF1C688B278}"/>
            </c:ext>
          </c:extLst>
        </c:ser>
        <c:ser>
          <c:idx val="10"/>
          <c:order val="10"/>
          <c:tx>
            <c:strRef>
              <c:f>'Patient Days'!$L$3</c:f>
              <c:strCache>
                <c:ptCount val="1"/>
                <c:pt idx="0">
                  <c:v> DAY_OTH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F-9676-48E6-A329-ADF1C688B27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1-9676-48E6-A329-ADF1C688B27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3-9676-48E6-A329-ADF1C688B27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5-9676-48E6-A329-ADF1C688B27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7-9676-48E6-A329-ADF1C688B27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'Patient Days'!$A$4:$A$9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'Patient Days'!$L$4:$L$9</c:f>
              <c:numCache>
                <c:formatCode>[&gt;=1000000]0.0,,"M";[&gt;=1000]0.0,"K";0</c:formatCode>
                <c:ptCount val="5"/>
                <c:pt idx="0">
                  <c:v>426175</c:v>
                </c:pt>
                <c:pt idx="1">
                  <c:v>1769267</c:v>
                </c:pt>
                <c:pt idx="2">
                  <c:v>1372258</c:v>
                </c:pt>
                <c:pt idx="3">
                  <c:v>1484529</c:v>
                </c:pt>
                <c:pt idx="4">
                  <c:v>489909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8-9676-48E6-A329-ADF1C688B27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accent1">
          <a:alpha val="0"/>
        </a:schemeClr>
      </a:solidFill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[Health_Care_Project_Work.xlsx]Total Discharge!PivotTable4</c:name>
    <c:fmtId val="5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TOTAL DISCHARGE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7"/>
        <c:spPr>
          <a:solidFill>
            <a:schemeClr val="accent1"/>
          </a:solidFill>
          <a:ln>
            <a:noFill/>
          </a:ln>
          <a:effectLst/>
          <a:sp3d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'Total Discharge'!$B$3</c:f>
              <c:strCache>
                <c:ptCount val="1"/>
                <c:pt idx="0">
                  <c:v> DIS_TOT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5AB2-4BB8-AA91-EB8B2E49B0B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5AB2-4BB8-AA91-EB8B2E49B0B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5AB2-4BB8-AA91-EB8B2E49B0B2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5AB2-4BB8-AA91-EB8B2E49B0B2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5AB2-4BB8-AA91-EB8B2E49B0B2}"/>
              </c:ext>
            </c:extLst>
          </c:dPt>
          <c:dLbls>
            <c:spPr>
              <a:solidFill>
                <a:schemeClr val="bg2">
                  <a:lumMod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Discharge'!$B$4:$B$9</c:f>
              <c:numCache>
                <c:formatCode>[&gt;=1000000]0.0,,"M";[&gt;=1000]0.0,"K";0</c:formatCode>
                <c:ptCount val="5"/>
                <c:pt idx="0">
                  <c:v>860947</c:v>
                </c:pt>
                <c:pt idx="1">
                  <c:v>3859097</c:v>
                </c:pt>
                <c:pt idx="2">
                  <c:v>3828392</c:v>
                </c:pt>
                <c:pt idx="3">
                  <c:v>3845691</c:v>
                </c:pt>
                <c:pt idx="4">
                  <c:v>1528572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AB2-4BB8-AA91-EB8B2E49B0B2}"/>
            </c:ext>
          </c:extLst>
        </c:ser>
        <c:ser>
          <c:idx val="1"/>
          <c:order val="1"/>
          <c:tx>
            <c:strRef>
              <c:f>'Total Discharge'!$C$3</c:f>
              <c:strCache>
                <c:ptCount val="1"/>
                <c:pt idx="0">
                  <c:v> DIS_MCAR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C-5AB2-4BB8-AA91-EB8B2E49B0B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E-5AB2-4BB8-AA91-EB8B2E49B0B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0-5AB2-4BB8-AA91-EB8B2E49B0B2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2-5AB2-4BB8-AA91-EB8B2E49B0B2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4-5AB2-4BB8-AA91-EB8B2E49B0B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Discharge'!$C$4:$C$9</c:f>
              <c:numCache>
                <c:formatCode>[&gt;=1000000]0.0,,"M";[&gt;=1000]0.0,"K";0</c:formatCode>
                <c:ptCount val="5"/>
                <c:pt idx="0">
                  <c:v>208241</c:v>
                </c:pt>
                <c:pt idx="1">
                  <c:v>868030</c:v>
                </c:pt>
                <c:pt idx="2">
                  <c:v>854324</c:v>
                </c:pt>
                <c:pt idx="3">
                  <c:v>855611</c:v>
                </c:pt>
                <c:pt idx="4">
                  <c:v>358491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5AB2-4BB8-AA91-EB8B2E49B0B2}"/>
            </c:ext>
          </c:extLst>
        </c:ser>
        <c:ser>
          <c:idx val="2"/>
          <c:order val="2"/>
          <c:tx>
            <c:strRef>
              <c:f>'Total Discharge'!$D$3</c:f>
              <c:strCache>
                <c:ptCount val="1"/>
                <c:pt idx="0">
                  <c:v> DIS_MCAR_MC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7-5AB2-4BB8-AA91-EB8B2E49B0B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9-5AB2-4BB8-AA91-EB8B2E49B0B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B-5AB2-4BB8-AA91-EB8B2E49B0B2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D-5AB2-4BB8-AA91-EB8B2E49B0B2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F-5AB2-4BB8-AA91-EB8B2E49B0B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Discharge'!$D$4:$D$9</c:f>
              <c:numCache>
                <c:formatCode>[&gt;=1000000]0.0,,"M";[&gt;=1000]0.0,"K";0</c:formatCode>
                <c:ptCount val="5"/>
                <c:pt idx="0">
                  <c:v>113963</c:v>
                </c:pt>
                <c:pt idx="1">
                  <c:v>626666</c:v>
                </c:pt>
                <c:pt idx="2">
                  <c:v>638068</c:v>
                </c:pt>
                <c:pt idx="3">
                  <c:v>665351</c:v>
                </c:pt>
                <c:pt idx="4">
                  <c:v>238188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5AB2-4BB8-AA91-EB8B2E49B0B2}"/>
            </c:ext>
          </c:extLst>
        </c:ser>
        <c:ser>
          <c:idx val="3"/>
          <c:order val="3"/>
          <c:tx>
            <c:strRef>
              <c:f>'Total Discharge'!$E$3</c:f>
              <c:strCache>
                <c:ptCount val="1"/>
                <c:pt idx="0">
                  <c:v>  DIS_MCAL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2-5AB2-4BB8-AA91-EB8B2E49B0B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4-5AB2-4BB8-AA91-EB8B2E49B0B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6-5AB2-4BB8-AA91-EB8B2E49B0B2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8-5AB2-4BB8-AA91-EB8B2E49B0B2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A-5AB2-4BB8-AA91-EB8B2E49B0B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Discharge'!$E$4:$E$9</c:f>
              <c:numCache>
                <c:formatCode>[&gt;=1000000]0.0,,"M";[&gt;=1000]0.0,"K";0</c:formatCode>
                <c:ptCount val="5"/>
                <c:pt idx="0">
                  <c:v>105482</c:v>
                </c:pt>
                <c:pt idx="1">
                  <c:v>408398</c:v>
                </c:pt>
                <c:pt idx="2">
                  <c:v>392766</c:v>
                </c:pt>
                <c:pt idx="3">
                  <c:v>383674</c:v>
                </c:pt>
                <c:pt idx="4">
                  <c:v>172725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B-5AB2-4BB8-AA91-EB8B2E49B0B2}"/>
            </c:ext>
          </c:extLst>
        </c:ser>
        <c:ser>
          <c:idx val="4"/>
          <c:order val="4"/>
          <c:tx>
            <c:strRef>
              <c:f>'Total Discharge'!$F$3</c:f>
              <c:strCache>
                <c:ptCount val="1"/>
                <c:pt idx="0">
                  <c:v> DIS_MCAL_MC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D-5AB2-4BB8-AA91-EB8B2E49B0B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F-5AB2-4BB8-AA91-EB8B2E49B0B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1-5AB2-4BB8-AA91-EB8B2E49B0B2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3-5AB2-4BB8-AA91-EB8B2E49B0B2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5-5AB2-4BB8-AA91-EB8B2E49B0B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Discharge'!$F$4:$F$9</c:f>
              <c:numCache>
                <c:formatCode>[&gt;=1000000]0.0,,"M";[&gt;=1000]0.0,"K";0</c:formatCode>
                <c:ptCount val="5"/>
                <c:pt idx="0">
                  <c:v>164911</c:v>
                </c:pt>
                <c:pt idx="1">
                  <c:v>703766</c:v>
                </c:pt>
                <c:pt idx="2">
                  <c:v>704075</c:v>
                </c:pt>
                <c:pt idx="3">
                  <c:v>699115</c:v>
                </c:pt>
                <c:pt idx="4">
                  <c:v>301427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6-5AB2-4BB8-AA91-EB8B2E49B0B2}"/>
            </c:ext>
          </c:extLst>
        </c:ser>
        <c:ser>
          <c:idx val="5"/>
          <c:order val="5"/>
          <c:tx>
            <c:strRef>
              <c:f>'Total Discharge'!$G$3</c:f>
              <c:strCache>
                <c:ptCount val="1"/>
                <c:pt idx="0">
                  <c:v> DIS_CNTY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8-5AB2-4BB8-AA91-EB8B2E49B0B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A-5AB2-4BB8-AA91-EB8B2E49B0B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C-5AB2-4BB8-AA91-EB8B2E49B0B2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E-5AB2-4BB8-AA91-EB8B2E49B0B2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0-5AB2-4BB8-AA91-EB8B2E49B0B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Discharge'!$G$4:$G$9</c:f>
              <c:numCache>
                <c:formatCode>[&gt;=1000000]0.0,,"M";[&gt;=1000]0.0,"K";0</c:formatCode>
                <c:ptCount val="5"/>
                <c:pt idx="0">
                  <c:v>3790</c:v>
                </c:pt>
                <c:pt idx="1">
                  <c:v>16300</c:v>
                </c:pt>
                <c:pt idx="2">
                  <c:v>17333</c:v>
                </c:pt>
                <c:pt idx="3">
                  <c:v>20233</c:v>
                </c:pt>
                <c:pt idx="4">
                  <c:v>9486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1-5AB2-4BB8-AA91-EB8B2E49B0B2}"/>
            </c:ext>
          </c:extLst>
        </c:ser>
        <c:ser>
          <c:idx val="6"/>
          <c:order val="6"/>
          <c:tx>
            <c:strRef>
              <c:f>'Total Discharge'!$H$3</c:f>
              <c:strCache>
                <c:ptCount val="1"/>
                <c:pt idx="0">
                  <c:v> DIS_CNTY_MC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3-5AB2-4BB8-AA91-EB8B2E49B0B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5-5AB2-4BB8-AA91-EB8B2E49B0B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7-5AB2-4BB8-AA91-EB8B2E49B0B2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9-5AB2-4BB8-AA91-EB8B2E49B0B2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B-5AB2-4BB8-AA91-EB8B2E49B0B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Discharge'!$H$4:$H$9</c:f>
              <c:numCache>
                <c:formatCode>[&gt;=1000000]0.0,,"M";[&gt;=1000]0.0,"K";0</c:formatCode>
                <c:ptCount val="5"/>
                <c:pt idx="0">
                  <c:v>297</c:v>
                </c:pt>
                <c:pt idx="1">
                  <c:v>1376</c:v>
                </c:pt>
                <c:pt idx="2">
                  <c:v>1511</c:v>
                </c:pt>
                <c:pt idx="3">
                  <c:v>654</c:v>
                </c:pt>
                <c:pt idx="4">
                  <c:v>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C-5AB2-4BB8-AA91-EB8B2E49B0B2}"/>
            </c:ext>
          </c:extLst>
        </c:ser>
        <c:ser>
          <c:idx val="7"/>
          <c:order val="7"/>
          <c:tx>
            <c:strRef>
              <c:f>'Total Discharge'!$I$3</c:f>
              <c:strCache>
                <c:ptCount val="1"/>
                <c:pt idx="0">
                  <c:v> DIS_THRD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E-5AB2-4BB8-AA91-EB8B2E49B0B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0-5AB2-4BB8-AA91-EB8B2E49B0B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2-5AB2-4BB8-AA91-EB8B2E49B0B2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4-5AB2-4BB8-AA91-EB8B2E49B0B2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6-5AB2-4BB8-AA91-EB8B2E49B0B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Discharge'!$I$4:$I$9</c:f>
              <c:numCache>
                <c:formatCode>[&gt;=1000000]0.0,,"M";[&gt;=1000]0.0,"K";0</c:formatCode>
                <c:ptCount val="5"/>
                <c:pt idx="0">
                  <c:v>29519</c:v>
                </c:pt>
                <c:pt idx="1">
                  <c:v>121670</c:v>
                </c:pt>
                <c:pt idx="2">
                  <c:v>132059</c:v>
                </c:pt>
                <c:pt idx="3">
                  <c:v>133018</c:v>
                </c:pt>
                <c:pt idx="4">
                  <c:v>62239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7-5AB2-4BB8-AA91-EB8B2E49B0B2}"/>
            </c:ext>
          </c:extLst>
        </c:ser>
        <c:ser>
          <c:idx val="8"/>
          <c:order val="8"/>
          <c:tx>
            <c:strRef>
              <c:f>'Total Discharge'!$J$3</c:f>
              <c:strCache>
                <c:ptCount val="1"/>
                <c:pt idx="0">
                  <c:v> DIS_THRD_MC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9-5AB2-4BB8-AA91-EB8B2E49B0B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B-5AB2-4BB8-AA91-EB8B2E49B0B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D-5AB2-4BB8-AA91-EB8B2E49B0B2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F-5AB2-4BB8-AA91-EB8B2E49B0B2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1-5AB2-4BB8-AA91-EB8B2E49B0B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Discharge'!$J$4:$J$9</c:f>
              <c:numCache>
                <c:formatCode>[&gt;=1000000]0.0,,"M";[&gt;=1000]0.0,"K";0</c:formatCode>
                <c:ptCount val="5"/>
                <c:pt idx="0">
                  <c:v>214340</c:v>
                </c:pt>
                <c:pt idx="1">
                  <c:v>1031892</c:v>
                </c:pt>
                <c:pt idx="2">
                  <c:v>1009226</c:v>
                </c:pt>
                <c:pt idx="3">
                  <c:v>1001999</c:v>
                </c:pt>
                <c:pt idx="4">
                  <c:v>352999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2-5AB2-4BB8-AA91-EB8B2E49B0B2}"/>
            </c:ext>
          </c:extLst>
        </c:ser>
        <c:ser>
          <c:idx val="9"/>
          <c:order val="9"/>
          <c:tx>
            <c:strRef>
              <c:f>'Total Discharge'!$K$3</c:f>
              <c:strCache>
                <c:ptCount val="1"/>
                <c:pt idx="0">
                  <c:v> DIS_INDGNT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4-5AB2-4BB8-AA91-EB8B2E49B0B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6-5AB2-4BB8-AA91-EB8B2E49B0B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8-5AB2-4BB8-AA91-EB8B2E49B0B2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A-5AB2-4BB8-AA91-EB8B2E49B0B2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C-5AB2-4BB8-AA91-EB8B2E49B0B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Discharge'!$K$4:$K$9</c:f>
              <c:numCache>
                <c:formatCode>[&gt;=1000000]0.0,,"M";[&gt;=1000]0.0,"K";0</c:formatCode>
                <c:ptCount val="5"/>
                <c:pt idx="0">
                  <c:v>4734</c:v>
                </c:pt>
                <c:pt idx="1">
                  <c:v>17674</c:v>
                </c:pt>
                <c:pt idx="2">
                  <c:v>18198</c:v>
                </c:pt>
                <c:pt idx="3">
                  <c:v>19718</c:v>
                </c:pt>
                <c:pt idx="4">
                  <c:v>8631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D-5AB2-4BB8-AA91-EB8B2E49B0B2}"/>
            </c:ext>
          </c:extLst>
        </c:ser>
        <c:ser>
          <c:idx val="10"/>
          <c:order val="10"/>
          <c:tx>
            <c:strRef>
              <c:f>'Total Discharge'!$L$3</c:f>
              <c:strCache>
                <c:ptCount val="1"/>
                <c:pt idx="0">
                  <c:v> DIS_OTH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F-5AB2-4BB8-AA91-EB8B2E49B0B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1-5AB2-4BB8-AA91-EB8B2E49B0B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3-5AB2-4BB8-AA91-EB8B2E49B0B2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5-5AB2-4BB8-AA91-EB8B2E49B0B2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7-5AB2-4BB8-AA91-EB8B2E49B0B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Discharge'!$L$4:$L$9</c:f>
              <c:numCache>
                <c:formatCode>[&gt;=1000000]0.0,,"M";[&gt;=1000]0.0,"K";0</c:formatCode>
                <c:ptCount val="5"/>
                <c:pt idx="0">
                  <c:v>15670</c:v>
                </c:pt>
                <c:pt idx="1">
                  <c:v>63325</c:v>
                </c:pt>
                <c:pt idx="2">
                  <c:v>60832</c:v>
                </c:pt>
                <c:pt idx="3">
                  <c:v>66318</c:v>
                </c:pt>
                <c:pt idx="4">
                  <c:v>24029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8-5AB2-4BB8-AA91-EB8B2E49B0B2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[Health_Care_Project_Work (4).xlsx]Net Patient Revenue!PivotTable6</c:name>
    <c:fmtId val="4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NET PATIENT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2354459790886795E-2"/>
          <c:y val="0.13152425178977567"/>
          <c:w val="0.73806806936018243"/>
          <c:h val="0.77121301145813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'Net Patient Revenue'!$B$3</c:f>
              <c:strCache>
                <c:ptCount val="1"/>
                <c:pt idx="0">
                  <c:v>Medicare-Traditional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'Net Patient Revenue'!$A$4:$A$9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'Net Patient Revenue'!$B$4:$B$9</c:f>
              <c:numCache>
                <c:formatCode>[&gt;=1000000]0.0,,"M";[&gt;=1000]0.0,"K";0</c:formatCode>
                <c:ptCount val="5"/>
                <c:pt idx="0">
                  <c:v>5355999930</c:v>
                </c:pt>
                <c:pt idx="1">
                  <c:v>22063829030</c:v>
                </c:pt>
                <c:pt idx="2">
                  <c:v>22838056856</c:v>
                </c:pt>
                <c:pt idx="3">
                  <c:v>24122410446</c:v>
                </c:pt>
                <c:pt idx="4">
                  <c:v>10894999577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FA-425D-BBB5-E68E085CAFD5}"/>
            </c:ext>
          </c:extLst>
        </c:ser>
        <c:ser>
          <c:idx val="1"/>
          <c:order val="1"/>
          <c:tx>
            <c:strRef>
              <c:f>'Net Patient Revenue'!$C$3</c:f>
              <c:strCache>
                <c:ptCount val="1"/>
                <c:pt idx="0">
                  <c:v>Medicare-Managed Care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'Net Patient Revenue'!$A$4:$A$9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'Net Patient Revenue'!$C$4:$C$9</c:f>
              <c:numCache>
                <c:formatCode>[&gt;=1000000]0.0,,"M";[&gt;=1000]0.0,"K";0</c:formatCode>
                <c:ptCount val="5"/>
                <c:pt idx="0">
                  <c:v>1773884854</c:v>
                </c:pt>
                <c:pt idx="1">
                  <c:v>12051104519</c:v>
                </c:pt>
                <c:pt idx="2">
                  <c:v>13261734142</c:v>
                </c:pt>
                <c:pt idx="3">
                  <c:v>14758575831</c:v>
                </c:pt>
                <c:pt idx="4">
                  <c:v>7436432801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FA-425D-BBB5-E68E085CAFD5}"/>
            </c:ext>
          </c:extLst>
        </c:ser>
        <c:ser>
          <c:idx val="2"/>
          <c:order val="2"/>
          <c:tx>
            <c:strRef>
              <c:f>'Net Patient Revenue'!$D$3</c:f>
              <c:strCache>
                <c:ptCount val="1"/>
                <c:pt idx="0">
                  <c:v>MediCal-Traditiona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'Net Patient Revenue'!$A$4:$A$9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'Net Patient Revenue'!$D$4:$D$9</c:f>
              <c:numCache>
                <c:formatCode>[&gt;=1000000]0.0,,"M";[&gt;=1000]0.0,"K";0</c:formatCode>
                <c:ptCount val="5"/>
                <c:pt idx="0">
                  <c:v>4002403648</c:v>
                </c:pt>
                <c:pt idx="1">
                  <c:v>13157147539</c:v>
                </c:pt>
                <c:pt idx="2">
                  <c:v>15679783095</c:v>
                </c:pt>
                <c:pt idx="3">
                  <c:v>13845906565</c:v>
                </c:pt>
                <c:pt idx="4">
                  <c:v>8044148012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8FA-425D-BBB5-E68E085CAFD5}"/>
            </c:ext>
          </c:extLst>
        </c:ser>
        <c:ser>
          <c:idx val="3"/>
          <c:order val="3"/>
          <c:tx>
            <c:strRef>
              <c:f>'Net Patient Revenue'!$E$3</c:f>
              <c:strCache>
                <c:ptCount val="1"/>
                <c:pt idx="0">
                  <c:v>MediCal-Managed Car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'Net Patient Revenue'!$A$4:$A$9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'Net Patient Revenue'!$E$4:$E$9</c:f>
              <c:numCache>
                <c:formatCode>[&gt;=1000000]0.0,,"M";[&gt;=1000]0.0,"K";0</c:formatCode>
                <c:ptCount val="5"/>
                <c:pt idx="0">
                  <c:v>3813059738</c:v>
                </c:pt>
                <c:pt idx="1">
                  <c:v>15288729498</c:v>
                </c:pt>
                <c:pt idx="2">
                  <c:v>16164286586</c:v>
                </c:pt>
                <c:pt idx="3">
                  <c:v>17002939055</c:v>
                </c:pt>
                <c:pt idx="4">
                  <c:v>9302520537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8FA-425D-BBB5-E68E085CAFD5}"/>
            </c:ext>
          </c:extLst>
        </c:ser>
        <c:ser>
          <c:idx val="4"/>
          <c:order val="4"/>
          <c:tx>
            <c:strRef>
              <c:f>'Net Patient Revenue'!$F$3</c:f>
              <c:strCache>
                <c:ptCount val="1"/>
                <c:pt idx="0">
                  <c:v>County Indigent-Traditional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'Net Patient Revenue'!$A$4:$A$9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'Net Patient Revenue'!$F$4:$F$9</c:f>
              <c:numCache>
                <c:formatCode>[&gt;=1000000]0.0,,"M";[&gt;=1000]0.0,"K";0</c:formatCode>
                <c:ptCount val="5"/>
                <c:pt idx="0">
                  <c:v>47498922</c:v>
                </c:pt>
                <c:pt idx="1">
                  <c:v>319258069</c:v>
                </c:pt>
                <c:pt idx="2">
                  <c:v>281097358</c:v>
                </c:pt>
                <c:pt idx="3">
                  <c:v>314773634</c:v>
                </c:pt>
                <c:pt idx="4">
                  <c:v>209237116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8FA-425D-BBB5-E68E085CAFD5}"/>
            </c:ext>
          </c:extLst>
        </c:ser>
        <c:ser>
          <c:idx val="5"/>
          <c:order val="5"/>
          <c:tx>
            <c:strRef>
              <c:f>'Net Patient Revenue'!$G$3</c:f>
              <c:strCache>
                <c:ptCount val="1"/>
                <c:pt idx="0">
                  <c:v>County Indigent-Managed Care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'Net Patient Revenue'!$A$4:$A$9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'Net Patient Revenue'!$G$4:$G$9</c:f>
              <c:numCache>
                <c:formatCode>[&gt;=1000000]0.0,,"M";[&gt;=1000]0.0,"K";0</c:formatCode>
                <c:ptCount val="5"/>
                <c:pt idx="0">
                  <c:v>14112866</c:v>
                </c:pt>
                <c:pt idx="1">
                  <c:v>73844502</c:v>
                </c:pt>
                <c:pt idx="2">
                  <c:v>60607463</c:v>
                </c:pt>
                <c:pt idx="3">
                  <c:v>55167643</c:v>
                </c:pt>
                <c:pt idx="4">
                  <c:v>74490804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8FA-425D-BBB5-E68E085CAFD5}"/>
            </c:ext>
          </c:extLst>
        </c:ser>
        <c:ser>
          <c:idx val="6"/>
          <c:order val="6"/>
          <c:tx>
            <c:strRef>
              <c:f>'Net Patient Revenue'!$H$3</c:f>
              <c:strCache>
                <c:ptCount val="1"/>
                <c:pt idx="0">
                  <c:v>Other Third Parties-Traditional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'Net Patient Revenue'!$A$4:$A$9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'Net Patient Revenue'!$H$4:$H$9</c:f>
              <c:numCache>
                <c:formatCode>[&gt;=1000000]0.0,,"M";[&gt;=1000]0.0,"K";0</c:formatCode>
                <c:ptCount val="5"/>
                <c:pt idx="0">
                  <c:v>1090226227</c:v>
                </c:pt>
                <c:pt idx="1">
                  <c:v>5175606478</c:v>
                </c:pt>
                <c:pt idx="2">
                  <c:v>6463260482</c:v>
                </c:pt>
                <c:pt idx="3">
                  <c:v>6560741360</c:v>
                </c:pt>
                <c:pt idx="4">
                  <c:v>2580720020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8FA-425D-BBB5-E68E085CAFD5}"/>
            </c:ext>
          </c:extLst>
        </c:ser>
        <c:ser>
          <c:idx val="7"/>
          <c:order val="7"/>
          <c:tx>
            <c:strRef>
              <c:f>'Net Patient Revenue'!$I$3</c:f>
              <c:strCache>
                <c:ptCount val="1"/>
                <c:pt idx="0">
                  <c:v>Other Third Parties-Managed Care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'Net Patient Revenue'!$A$4:$A$9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'Net Patient Revenue'!$I$4:$I$9</c:f>
              <c:numCache>
                <c:formatCode>[&gt;=1000000]0.0,,"M";[&gt;=1000]0.0,"K";0</c:formatCode>
                <c:ptCount val="5"/>
                <c:pt idx="0">
                  <c:v>9650173366</c:v>
                </c:pt>
                <c:pt idx="1">
                  <c:v>49808133245</c:v>
                </c:pt>
                <c:pt idx="2">
                  <c:v>51888283071</c:v>
                </c:pt>
                <c:pt idx="3">
                  <c:v>55847603781</c:v>
                </c:pt>
                <c:pt idx="4">
                  <c:v>24636360284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8FA-425D-BBB5-E68E085CAFD5}"/>
            </c:ext>
          </c:extLst>
        </c:ser>
        <c:ser>
          <c:idx val="8"/>
          <c:order val="8"/>
          <c:tx>
            <c:strRef>
              <c:f>'Net Patient Revenue'!$J$3</c:f>
              <c:strCache>
                <c:ptCount val="1"/>
                <c:pt idx="0">
                  <c:v>Other Indigent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'Net Patient Revenue'!$A$4:$A$9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'Net Patient Revenue'!$J$4:$J$9</c:f>
              <c:numCache>
                <c:formatCode>[&gt;=1000000]0.0,,"M";[&gt;=1000]0.0,"K";0</c:formatCode>
                <c:ptCount val="5"/>
                <c:pt idx="0">
                  <c:v>47206756</c:v>
                </c:pt>
                <c:pt idx="1">
                  <c:v>288222693</c:v>
                </c:pt>
                <c:pt idx="2">
                  <c:v>327761530</c:v>
                </c:pt>
                <c:pt idx="3">
                  <c:v>348345159</c:v>
                </c:pt>
                <c:pt idx="4">
                  <c:v>170987324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8FA-425D-BBB5-E68E085CAFD5}"/>
            </c:ext>
          </c:extLst>
        </c:ser>
        <c:ser>
          <c:idx val="9"/>
          <c:order val="9"/>
          <c:tx>
            <c:strRef>
              <c:f>'Net Patient Revenue'!$K$3</c:f>
              <c:strCache>
                <c:ptCount val="1"/>
                <c:pt idx="0">
                  <c:v>Other Payers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'Net Patient Revenue'!$A$4:$A$9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'Net Patient Revenue'!$K$4:$K$9</c:f>
              <c:numCache>
                <c:formatCode>[&gt;=1000000]0.0,,"M";[&gt;=1000]0.0,"K";0</c:formatCode>
                <c:ptCount val="5"/>
                <c:pt idx="0">
                  <c:v>520819860</c:v>
                </c:pt>
                <c:pt idx="1">
                  <c:v>1746665284</c:v>
                </c:pt>
                <c:pt idx="2">
                  <c:v>1647385421</c:v>
                </c:pt>
                <c:pt idx="3">
                  <c:v>1633502904</c:v>
                </c:pt>
                <c:pt idx="4">
                  <c:v>880399084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8FA-425D-BBB5-E68E085CAFD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134563455"/>
        <c:axId val="1277376607"/>
      </c:barChart>
      <c:catAx>
        <c:axId val="1134563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7376607"/>
        <c:crosses val="autoZero"/>
        <c:auto val="1"/>
        <c:lblAlgn val="ctr"/>
        <c:lblOffset val="100"/>
        <c:noMultiLvlLbl val="0"/>
      </c:catAx>
      <c:valAx>
        <c:axId val="1277376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[&gt;=1000000]0.0,,&quot;M&quot;;[&gt;=1000]0.0,&quot;K&quot;;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4563455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588701002538621"/>
          <c:y val="3.9394898616872329E-2"/>
          <c:w val="0.18591626866313843"/>
          <c:h val="0.953584170372320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[Health_Care_Project_Work.xlsx]Total Discharge!PivotTable4</c:name>
    <c:fmtId val="5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TOTAL DISCHARGE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7"/>
        <c:spPr>
          <a:solidFill>
            <a:schemeClr val="accent1"/>
          </a:solidFill>
          <a:ln>
            <a:noFill/>
          </a:ln>
          <a:effectLst/>
          <a:sp3d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'Total Discharge'!$B$3</c:f>
              <c:strCache>
                <c:ptCount val="1"/>
                <c:pt idx="0">
                  <c:v> DIS_TOT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D9D9-44F8-9377-2A1974EAC34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D9D9-44F8-9377-2A1974EAC34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D9D9-44F8-9377-2A1974EAC346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D9D9-44F8-9377-2A1974EAC346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D9D9-44F8-9377-2A1974EAC346}"/>
              </c:ext>
            </c:extLst>
          </c:dPt>
          <c:dLbls>
            <c:spPr>
              <a:solidFill>
                <a:schemeClr val="bg2">
                  <a:lumMod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Discharge'!$B$4:$B$9</c:f>
              <c:numCache>
                <c:formatCode>[&gt;=1000000]0.0,,"M";[&gt;=1000]0.0,"K";0</c:formatCode>
                <c:ptCount val="5"/>
                <c:pt idx="0">
                  <c:v>860947</c:v>
                </c:pt>
                <c:pt idx="1">
                  <c:v>3859097</c:v>
                </c:pt>
                <c:pt idx="2">
                  <c:v>3828392</c:v>
                </c:pt>
                <c:pt idx="3">
                  <c:v>3845691</c:v>
                </c:pt>
                <c:pt idx="4">
                  <c:v>1528572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9D9-44F8-9377-2A1974EAC346}"/>
            </c:ext>
          </c:extLst>
        </c:ser>
        <c:ser>
          <c:idx val="1"/>
          <c:order val="1"/>
          <c:tx>
            <c:strRef>
              <c:f>'Total Discharge'!$C$3</c:f>
              <c:strCache>
                <c:ptCount val="1"/>
                <c:pt idx="0">
                  <c:v> DIS_MCAR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C-D9D9-44F8-9377-2A1974EAC34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E-D9D9-44F8-9377-2A1974EAC34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0-D9D9-44F8-9377-2A1974EAC346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2-D9D9-44F8-9377-2A1974EAC346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4-D9D9-44F8-9377-2A1974EAC3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Discharge'!$C$4:$C$9</c:f>
              <c:numCache>
                <c:formatCode>[&gt;=1000000]0.0,,"M";[&gt;=1000]0.0,"K";0</c:formatCode>
                <c:ptCount val="5"/>
                <c:pt idx="0">
                  <c:v>208241</c:v>
                </c:pt>
                <c:pt idx="1">
                  <c:v>868030</c:v>
                </c:pt>
                <c:pt idx="2">
                  <c:v>854324</c:v>
                </c:pt>
                <c:pt idx="3">
                  <c:v>855611</c:v>
                </c:pt>
                <c:pt idx="4">
                  <c:v>358491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D9D9-44F8-9377-2A1974EAC346}"/>
            </c:ext>
          </c:extLst>
        </c:ser>
        <c:ser>
          <c:idx val="2"/>
          <c:order val="2"/>
          <c:tx>
            <c:strRef>
              <c:f>'Total Discharge'!$D$3</c:f>
              <c:strCache>
                <c:ptCount val="1"/>
                <c:pt idx="0">
                  <c:v> DIS_MCAR_MC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7-D9D9-44F8-9377-2A1974EAC34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9-D9D9-44F8-9377-2A1974EAC34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B-D9D9-44F8-9377-2A1974EAC346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D-D9D9-44F8-9377-2A1974EAC346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F-D9D9-44F8-9377-2A1974EAC3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Discharge'!$D$4:$D$9</c:f>
              <c:numCache>
                <c:formatCode>[&gt;=1000000]0.0,,"M";[&gt;=1000]0.0,"K";0</c:formatCode>
                <c:ptCount val="5"/>
                <c:pt idx="0">
                  <c:v>113963</c:v>
                </c:pt>
                <c:pt idx="1">
                  <c:v>626666</c:v>
                </c:pt>
                <c:pt idx="2">
                  <c:v>638068</c:v>
                </c:pt>
                <c:pt idx="3">
                  <c:v>665351</c:v>
                </c:pt>
                <c:pt idx="4">
                  <c:v>238188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D9D9-44F8-9377-2A1974EAC346}"/>
            </c:ext>
          </c:extLst>
        </c:ser>
        <c:ser>
          <c:idx val="3"/>
          <c:order val="3"/>
          <c:tx>
            <c:strRef>
              <c:f>'Total Discharge'!$E$3</c:f>
              <c:strCache>
                <c:ptCount val="1"/>
                <c:pt idx="0">
                  <c:v>  DIS_MCAL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2-D9D9-44F8-9377-2A1974EAC34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4-D9D9-44F8-9377-2A1974EAC34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6-D9D9-44F8-9377-2A1974EAC346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8-D9D9-44F8-9377-2A1974EAC346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A-D9D9-44F8-9377-2A1974EAC3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Discharge'!$E$4:$E$9</c:f>
              <c:numCache>
                <c:formatCode>[&gt;=1000000]0.0,,"M";[&gt;=1000]0.0,"K";0</c:formatCode>
                <c:ptCount val="5"/>
                <c:pt idx="0">
                  <c:v>105482</c:v>
                </c:pt>
                <c:pt idx="1">
                  <c:v>408398</c:v>
                </c:pt>
                <c:pt idx="2">
                  <c:v>392766</c:v>
                </c:pt>
                <c:pt idx="3">
                  <c:v>383674</c:v>
                </c:pt>
                <c:pt idx="4">
                  <c:v>172725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B-D9D9-44F8-9377-2A1974EAC346}"/>
            </c:ext>
          </c:extLst>
        </c:ser>
        <c:ser>
          <c:idx val="4"/>
          <c:order val="4"/>
          <c:tx>
            <c:strRef>
              <c:f>'Total Discharge'!$F$3</c:f>
              <c:strCache>
                <c:ptCount val="1"/>
                <c:pt idx="0">
                  <c:v> DIS_MCAL_MC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D-D9D9-44F8-9377-2A1974EAC34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F-D9D9-44F8-9377-2A1974EAC34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1-D9D9-44F8-9377-2A1974EAC346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3-D9D9-44F8-9377-2A1974EAC346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5-D9D9-44F8-9377-2A1974EAC3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Discharge'!$F$4:$F$9</c:f>
              <c:numCache>
                <c:formatCode>[&gt;=1000000]0.0,,"M";[&gt;=1000]0.0,"K";0</c:formatCode>
                <c:ptCount val="5"/>
                <c:pt idx="0">
                  <c:v>164911</c:v>
                </c:pt>
                <c:pt idx="1">
                  <c:v>703766</c:v>
                </c:pt>
                <c:pt idx="2">
                  <c:v>704075</c:v>
                </c:pt>
                <c:pt idx="3">
                  <c:v>699115</c:v>
                </c:pt>
                <c:pt idx="4">
                  <c:v>301427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6-D9D9-44F8-9377-2A1974EAC346}"/>
            </c:ext>
          </c:extLst>
        </c:ser>
        <c:ser>
          <c:idx val="5"/>
          <c:order val="5"/>
          <c:tx>
            <c:strRef>
              <c:f>'Total Discharge'!$G$3</c:f>
              <c:strCache>
                <c:ptCount val="1"/>
                <c:pt idx="0">
                  <c:v> DIS_CNTY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8-D9D9-44F8-9377-2A1974EAC34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A-D9D9-44F8-9377-2A1974EAC34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C-D9D9-44F8-9377-2A1974EAC346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E-D9D9-44F8-9377-2A1974EAC346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0-D9D9-44F8-9377-2A1974EAC3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Discharge'!$G$4:$G$9</c:f>
              <c:numCache>
                <c:formatCode>[&gt;=1000000]0.0,,"M";[&gt;=1000]0.0,"K";0</c:formatCode>
                <c:ptCount val="5"/>
                <c:pt idx="0">
                  <c:v>3790</c:v>
                </c:pt>
                <c:pt idx="1">
                  <c:v>16300</c:v>
                </c:pt>
                <c:pt idx="2">
                  <c:v>17333</c:v>
                </c:pt>
                <c:pt idx="3">
                  <c:v>20233</c:v>
                </c:pt>
                <c:pt idx="4">
                  <c:v>9486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1-D9D9-44F8-9377-2A1974EAC346}"/>
            </c:ext>
          </c:extLst>
        </c:ser>
        <c:ser>
          <c:idx val="6"/>
          <c:order val="6"/>
          <c:tx>
            <c:strRef>
              <c:f>'Total Discharge'!$H$3</c:f>
              <c:strCache>
                <c:ptCount val="1"/>
                <c:pt idx="0">
                  <c:v> DIS_CNTY_MC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3-D9D9-44F8-9377-2A1974EAC34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5-D9D9-44F8-9377-2A1974EAC34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7-D9D9-44F8-9377-2A1974EAC346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9-D9D9-44F8-9377-2A1974EAC346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B-D9D9-44F8-9377-2A1974EAC3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Discharge'!$H$4:$H$9</c:f>
              <c:numCache>
                <c:formatCode>[&gt;=1000000]0.0,,"M";[&gt;=1000]0.0,"K";0</c:formatCode>
                <c:ptCount val="5"/>
                <c:pt idx="0">
                  <c:v>297</c:v>
                </c:pt>
                <c:pt idx="1">
                  <c:v>1376</c:v>
                </c:pt>
                <c:pt idx="2">
                  <c:v>1511</c:v>
                </c:pt>
                <c:pt idx="3">
                  <c:v>654</c:v>
                </c:pt>
                <c:pt idx="4">
                  <c:v>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C-D9D9-44F8-9377-2A1974EAC346}"/>
            </c:ext>
          </c:extLst>
        </c:ser>
        <c:ser>
          <c:idx val="7"/>
          <c:order val="7"/>
          <c:tx>
            <c:strRef>
              <c:f>'Total Discharge'!$I$3</c:f>
              <c:strCache>
                <c:ptCount val="1"/>
                <c:pt idx="0">
                  <c:v> DIS_THRD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E-D9D9-44F8-9377-2A1974EAC34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0-D9D9-44F8-9377-2A1974EAC34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2-D9D9-44F8-9377-2A1974EAC346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4-D9D9-44F8-9377-2A1974EAC346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6-D9D9-44F8-9377-2A1974EAC3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Discharge'!$I$4:$I$9</c:f>
              <c:numCache>
                <c:formatCode>[&gt;=1000000]0.0,,"M";[&gt;=1000]0.0,"K";0</c:formatCode>
                <c:ptCount val="5"/>
                <c:pt idx="0">
                  <c:v>29519</c:v>
                </c:pt>
                <c:pt idx="1">
                  <c:v>121670</c:v>
                </c:pt>
                <c:pt idx="2">
                  <c:v>132059</c:v>
                </c:pt>
                <c:pt idx="3">
                  <c:v>133018</c:v>
                </c:pt>
                <c:pt idx="4">
                  <c:v>62239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7-D9D9-44F8-9377-2A1974EAC346}"/>
            </c:ext>
          </c:extLst>
        </c:ser>
        <c:ser>
          <c:idx val="8"/>
          <c:order val="8"/>
          <c:tx>
            <c:strRef>
              <c:f>'Total Discharge'!$J$3</c:f>
              <c:strCache>
                <c:ptCount val="1"/>
                <c:pt idx="0">
                  <c:v> DIS_THRD_MC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9-D9D9-44F8-9377-2A1974EAC34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B-D9D9-44F8-9377-2A1974EAC34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D-D9D9-44F8-9377-2A1974EAC346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F-D9D9-44F8-9377-2A1974EAC346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1-D9D9-44F8-9377-2A1974EAC3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Discharge'!$J$4:$J$9</c:f>
              <c:numCache>
                <c:formatCode>[&gt;=1000000]0.0,,"M";[&gt;=1000]0.0,"K";0</c:formatCode>
                <c:ptCount val="5"/>
                <c:pt idx="0">
                  <c:v>214340</c:v>
                </c:pt>
                <c:pt idx="1">
                  <c:v>1031892</c:v>
                </c:pt>
                <c:pt idx="2">
                  <c:v>1009226</c:v>
                </c:pt>
                <c:pt idx="3">
                  <c:v>1001999</c:v>
                </c:pt>
                <c:pt idx="4">
                  <c:v>352999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2-D9D9-44F8-9377-2A1974EAC346}"/>
            </c:ext>
          </c:extLst>
        </c:ser>
        <c:ser>
          <c:idx val="9"/>
          <c:order val="9"/>
          <c:tx>
            <c:strRef>
              <c:f>'Total Discharge'!$K$3</c:f>
              <c:strCache>
                <c:ptCount val="1"/>
                <c:pt idx="0">
                  <c:v> DIS_INDGNT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4-D9D9-44F8-9377-2A1974EAC34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6-D9D9-44F8-9377-2A1974EAC34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8-D9D9-44F8-9377-2A1974EAC346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A-D9D9-44F8-9377-2A1974EAC346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C-D9D9-44F8-9377-2A1974EAC3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Discharge'!$K$4:$K$9</c:f>
              <c:numCache>
                <c:formatCode>[&gt;=1000000]0.0,,"M";[&gt;=1000]0.0,"K";0</c:formatCode>
                <c:ptCount val="5"/>
                <c:pt idx="0">
                  <c:v>4734</c:v>
                </c:pt>
                <c:pt idx="1">
                  <c:v>17674</c:v>
                </c:pt>
                <c:pt idx="2">
                  <c:v>18198</c:v>
                </c:pt>
                <c:pt idx="3">
                  <c:v>19718</c:v>
                </c:pt>
                <c:pt idx="4">
                  <c:v>8631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D-D9D9-44F8-9377-2A1974EAC346}"/>
            </c:ext>
          </c:extLst>
        </c:ser>
        <c:ser>
          <c:idx val="10"/>
          <c:order val="10"/>
          <c:tx>
            <c:strRef>
              <c:f>'Total Discharge'!$L$3</c:f>
              <c:strCache>
                <c:ptCount val="1"/>
                <c:pt idx="0">
                  <c:v> DIS_OTH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F-D9D9-44F8-9377-2A1974EAC34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1-D9D9-44F8-9377-2A1974EAC34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3-D9D9-44F8-9377-2A1974EAC346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5-D9D9-44F8-9377-2A1974EAC346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7-D9D9-44F8-9377-2A1974EAC3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Discharge'!$L$4:$L$9</c:f>
              <c:numCache>
                <c:formatCode>[&gt;=1000000]0.0,,"M";[&gt;=1000]0.0,"K";0</c:formatCode>
                <c:ptCount val="5"/>
                <c:pt idx="0">
                  <c:v>15670</c:v>
                </c:pt>
                <c:pt idx="1">
                  <c:v>63325</c:v>
                </c:pt>
                <c:pt idx="2">
                  <c:v>60832</c:v>
                </c:pt>
                <c:pt idx="3">
                  <c:v>66318</c:v>
                </c:pt>
                <c:pt idx="4">
                  <c:v>24029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8-D9D9-44F8-9377-2A1974EAC34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[Health_Care_Project_Work (4).xlsx]Revenue Trend!PivotTable8</c:name>
    <c:fmtId val="4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REVENUE TREND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3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5.431700514904042E-2"/>
              <c:y val="-6.8031787034047289E-2"/>
            </c:manualLayout>
          </c:layout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7.4740770950522076E-2"/>
              <c:y val="-4.0135578502200578E-2"/>
            </c:manualLayout>
          </c:layout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1.5914168010024991E-17"/>
              <c:y val="-1.7824286221546054E-2"/>
            </c:manualLayout>
          </c:layout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7.4740770950522076E-2"/>
              <c:y val="-4.0135578502200578E-2"/>
            </c:manualLayout>
          </c:layout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1.5914168010024991E-17"/>
              <c:y val="-1.7824286221546054E-2"/>
            </c:manualLayout>
          </c:layout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3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5.431700514904042E-2"/>
              <c:y val="-6.8031787034047289E-2"/>
            </c:manualLayout>
          </c:layout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7.4740770950522076E-2"/>
              <c:y val="-4.0135578502200578E-2"/>
            </c:manualLayout>
          </c:layout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2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1.5914168010024991E-17"/>
              <c:y val="-1.7824286221546054E-2"/>
            </c:manualLayout>
          </c:layout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3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layout>
            <c:manualLayout>
              <c:x val="-5.431700514904042E-2"/>
              <c:y val="-6.8031787034047289E-2"/>
            </c:manualLayout>
          </c:layout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solidFill>
              <a:schemeClr val="tx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7167725232284762E-2"/>
          <c:y val="2.2620999294339986E-2"/>
          <c:w val="0.84966226128859978"/>
          <c:h val="0.92393623984180173"/>
        </c:manualLayout>
      </c:layout>
      <c:lineChart>
        <c:grouping val="standard"/>
        <c:varyColors val="0"/>
        <c:ser>
          <c:idx val="0"/>
          <c:order val="0"/>
          <c:tx>
            <c:strRef>
              <c:f>'Revenue Trend'!$B$3</c:f>
              <c:strCache>
                <c:ptCount val="1"/>
                <c:pt idx="0">
                  <c:v>Total Gross Inpatient Revenue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0"/>
            <c:marker>
              <c:symbol val="circle"/>
              <c:size val="6"/>
              <c:spPr>
                <a:gradFill rotWithShape="1">
                  <a:gsLst>
                    <a:gs pos="0">
                      <a:schemeClr val="accent1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1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1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  <a:ln w="9525">
                  <a:solidFill>
                    <a:schemeClr val="accent1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spPr>
              <a:ln w="349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A2C-4D96-ABF2-26D5FA839479}"/>
              </c:ext>
            </c:extLst>
          </c:dPt>
          <c:dLbls>
            <c:dLbl>
              <c:idx val="0"/>
              <c:layout>
                <c:manualLayout>
                  <c:x val="-7.4740770950522076E-2"/>
                  <c:y val="-4.01355785022005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A2C-4D96-ABF2-26D5FA839479}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'Revenue Trend'!$A$4:$A$9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'Revenue Trend'!$B$4:$B$9</c:f>
              <c:numCache>
                <c:formatCode>0.0,,,\ "M"</c:formatCode>
                <c:ptCount val="5"/>
                <c:pt idx="0">
                  <c:v>65231574398</c:v>
                </c:pt>
                <c:pt idx="1">
                  <c:v>291719898789</c:v>
                </c:pt>
                <c:pt idx="2">
                  <c:v>307188481831</c:v>
                </c:pt>
                <c:pt idx="3">
                  <c:v>328082705271</c:v>
                </c:pt>
                <c:pt idx="4">
                  <c:v>156353482889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A2C-4D96-ABF2-26D5FA839479}"/>
            </c:ext>
          </c:extLst>
        </c:ser>
        <c:ser>
          <c:idx val="1"/>
          <c:order val="1"/>
          <c:tx>
            <c:strRef>
              <c:f>'Revenue Trend'!$C$3</c:f>
              <c:strCache>
                <c:ptCount val="1"/>
                <c:pt idx="0">
                  <c:v>Total Gross Outpatient Revenue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0"/>
            <c:marker>
              <c:symbol val="circle"/>
              <c:size val="6"/>
              <c:spPr>
                <a:gradFill rotWithShape="1">
                  <a:gsLst>
                    <a:gs pos="0">
                      <a:schemeClr val="accent2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2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2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  <a:ln w="9525">
                  <a:solidFill>
                    <a:schemeClr val="accent2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spPr>
              <a:ln w="349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4A2C-4D96-ABF2-26D5FA839479}"/>
              </c:ext>
            </c:extLst>
          </c:dPt>
          <c:dLbls>
            <c:dLbl>
              <c:idx val="0"/>
              <c:layout>
                <c:manualLayout>
                  <c:x val="-1.5914168010024991E-17"/>
                  <c:y val="-1.782428622154605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A2C-4D96-ABF2-26D5FA839479}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'Revenue Trend'!$A$4:$A$9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'Revenue Trend'!$C$4:$C$9</c:f>
              <c:numCache>
                <c:formatCode>0.0,,,\ "M"</c:formatCode>
                <c:ptCount val="5"/>
                <c:pt idx="0">
                  <c:v>38360134213</c:v>
                </c:pt>
                <c:pt idx="1">
                  <c:v>185834145969</c:v>
                </c:pt>
                <c:pt idx="2">
                  <c:v>207288376172</c:v>
                </c:pt>
                <c:pt idx="3">
                  <c:v>228451937494</c:v>
                </c:pt>
                <c:pt idx="4">
                  <c:v>100288581773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A2C-4D96-ABF2-26D5FA839479}"/>
            </c:ext>
          </c:extLst>
        </c:ser>
        <c:ser>
          <c:idx val="2"/>
          <c:order val="2"/>
          <c:tx>
            <c:strRef>
              <c:f>'Revenue Trend'!$D$3</c:f>
              <c:strCache>
                <c:ptCount val="1"/>
                <c:pt idx="0">
                  <c:v>Total Deductions from Revenue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0"/>
            <c:marker>
              <c:symbol val="circle"/>
              <c:size val="6"/>
              <c:spPr>
                <a:gradFill rotWithShape="1">
                  <a:gsLst>
                    <a:gs pos="0">
                      <a:schemeClr val="accent3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3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3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  <a:ln w="9525">
                  <a:solidFill>
                    <a:schemeClr val="accent3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spPr>
              <a:ln w="349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A2C-4D96-ABF2-26D5FA839479}"/>
              </c:ext>
            </c:extLst>
          </c:dPt>
          <c:dLbls>
            <c:dLbl>
              <c:idx val="0"/>
              <c:layout>
                <c:manualLayout>
                  <c:x val="-5.431700514904042E-2"/>
                  <c:y val="-6.80317870340472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A2C-4D96-ABF2-26D5FA839479}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'Revenue Trend'!$A$4:$A$9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'Revenue Trend'!$D$4:$D$9</c:f>
              <c:numCache>
                <c:formatCode>0.0,,,\ "M"</c:formatCode>
                <c:ptCount val="5"/>
                <c:pt idx="0">
                  <c:v>78407196760</c:v>
                </c:pt>
                <c:pt idx="1">
                  <c:v>362303816090</c:v>
                </c:pt>
                <c:pt idx="2">
                  <c:v>390587536464</c:v>
                </c:pt>
                <c:pt idx="3">
                  <c:v>429428237485</c:v>
                </c:pt>
                <c:pt idx="4">
                  <c:v>197640384678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A2C-4D96-ABF2-26D5FA839479}"/>
            </c:ext>
          </c:extLst>
        </c:ser>
        <c:ser>
          <c:idx val="3"/>
          <c:order val="3"/>
          <c:tx>
            <c:strRef>
              <c:f>'Revenue Trend'!$E$3</c:f>
              <c:strCache>
                <c:ptCount val="1"/>
                <c:pt idx="0">
                  <c:v>Total Capitation Premium Revenue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'Revenue Trend'!$A$4:$A$9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'Revenue Trend'!$E$4:$E$9</c:f>
              <c:numCache>
                <c:formatCode>0.0,,,\ "M"</c:formatCode>
                <c:ptCount val="5"/>
                <c:pt idx="0">
                  <c:v>1130874316</c:v>
                </c:pt>
                <c:pt idx="1">
                  <c:v>4722312189</c:v>
                </c:pt>
                <c:pt idx="2">
                  <c:v>4722934465</c:v>
                </c:pt>
                <c:pt idx="3">
                  <c:v>7383561098</c:v>
                </c:pt>
                <c:pt idx="4">
                  <c:v>5228615575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4A2C-4D96-ABF2-26D5FA839479}"/>
            </c:ext>
          </c:extLst>
        </c:ser>
        <c:ser>
          <c:idx val="4"/>
          <c:order val="4"/>
          <c:tx>
            <c:strRef>
              <c:f>'Revenue Trend'!$F$3</c:f>
              <c:strCache>
                <c:ptCount val="1"/>
                <c:pt idx="0">
                  <c:v>Other Operating Revenue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'Revenue Trend'!$A$4:$A$9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'Revenue Trend'!$F$4:$F$9</c:f>
              <c:numCache>
                <c:formatCode>0.0,,,\ "M"</c:formatCode>
                <c:ptCount val="5"/>
                <c:pt idx="0">
                  <c:v>5387677691</c:v>
                </c:pt>
                <c:pt idx="1">
                  <c:v>5821644331</c:v>
                </c:pt>
                <c:pt idx="2">
                  <c:v>6237197547</c:v>
                </c:pt>
                <c:pt idx="3">
                  <c:v>6854230057</c:v>
                </c:pt>
                <c:pt idx="4">
                  <c:v>5527203945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4A2C-4D96-ABF2-26D5FA839479}"/>
            </c:ext>
          </c:extLst>
        </c:ser>
        <c:ser>
          <c:idx val="5"/>
          <c:order val="5"/>
          <c:tx>
            <c:strRef>
              <c:f>'Revenue Trend'!$G$3</c:f>
              <c:strCache>
                <c:ptCount val="1"/>
                <c:pt idx="0">
                  <c:v>Total Net Patient Revenue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'Revenue Trend'!$A$4:$A$9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'Revenue Trend'!$G$4:$G$9</c:f>
              <c:numCache>
                <c:formatCode>0.0,,,\ "M"</c:formatCode>
                <c:ptCount val="5"/>
                <c:pt idx="0">
                  <c:v>26315386167</c:v>
                </c:pt>
                <c:pt idx="1">
                  <c:v>119972540857</c:v>
                </c:pt>
                <c:pt idx="2">
                  <c:v>128612256004</c:v>
                </c:pt>
                <c:pt idx="3">
                  <c:v>134489966378</c:v>
                </c:pt>
                <c:pt idx="4">
                  <c:v>64230295559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4A2C-4D96-ABF2-26D5FA83947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486011807"/>
        <c:axId val="1486008927"/>
      </c:lineChart>
      <c:catAx>
        <c:axId val="1486011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6008927"/>
        <c:crosses val="autoZero"/>
        <c:auto val="1"/>
        <c:lblAlgn val="ctr"/>
        <c:lblOffset val="100"/>
        <c:noMultiLvlLbl val="0"/>
      </c:catAx>
      <c:valAx>
        <c:axId val="1486008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,,,\ 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6011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0565931211723538"/>
          <c:y val="3.8209208804449515E-2"/>
          <c:w val="8.9132354549431303E-2"/>
          <c:h val="0.939798894607863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  <c:extLst/>
  </c:chart>
  <c:spPr>
    <a:noFill/>
    <a:ln>
      <a:solidFill>
        <a:schemeClr val="accent1"/>
      </a:solidFill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[Health_Care_Project_Work.xlsx]Total Discharge!PivotTable4</c:name>
    <c:fmtId val="5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TOTAL DISCHARGE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4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5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6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7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8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97"/>
        <c:spPr>
          <a:solidFill>
            <a:schemeClr val="accent1"/>
          </a:solidFill>
          <a:ln>
            <a:noFill/>
          </a:ln>
          <a:effectLst/>
          <a:sp3d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'Total Discharge'!$B$3</c:f>
              <c:strCache>
                <c:ptCount val="1"/>
                <c:pt idx="0">
                  <c:v> DIS_TOT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8D1D-478C-B052-65B2B7C137B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8D1D-478C-B052-65B2B7C137B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8D1D-478C-B052-65B2B7C137BF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8D1D-478C-B052-65B2B7C137BF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8D1D-478C-B052-65B2B7C137BF}"/>
              </c:ext>
            </c:extLst>
          </c:dPt>
          <c:dLbls>
            <c:spPr>
              <a:solidFill>
                <a:schemeClr val="bg2">
                  <a:lumMod val="2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Discharge'!$B$4:$B$9</c:f>
              <c:numCache>
                <c:formatCode>[&gt;=1000000]0.0,,"M";[&gt;=1000]0.0,"K";0</c:formatCode>
                <c:ptCount val="5"/>
                <c:pt idx="0">
                  <c:v>860947</c:v>
                </c:pt>
                <c:pt idx="1">
                  <c:v>3859097</c:v>
                </c:pt>
                <c:pt idx="2">
                  <c:v>3828392</c:v>
                </c:pt>
                <c:pt idx="3">
                  <c:v>3845691</c:v>
                </c:pt>
                <c:pt idx="4">
                  <c:v>1528572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D1D-478C-B052-65B2B7C137BF}"/>
            </c:ext>
          </c:extLst>
        </c:ser>
        <c:ser>
          <c:idx val="1"/>
          <c:order val="1"/>
          <c:tx>
            <c:strRef>
              <c:f>'Total Discharge'!$C$3</c:f>
              <c:strCache>
                <c:ptCount val="1"/>
                <c:pt idx="0">
                  <c:v> DIS_MCAR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C-8D1D-478C-B052-65B2B7C137B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E-8D1D-478C-B052-65B2B7C137B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0-8D1D-478C-B052-65B2B7C137BF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2-8D1D-478C-B052-65B2B7C137BF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4-8D1D-478C-B052-65B2B7C137B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Discharge'!$C$4:$C$9</c:f>
              <c:numCache>
                <c:formatCode>[&gt;=1000000]0.0,,"M";[&gt;=1000]0.0,"K";0</c:formatCode>
                <c:ptCount val="5"/>
                <c:pt idx="0">
                  <c:v>208241</c:v>
                </c:pt>
                <c:pt idx="1">
                  <c:v>868030</c:v>
                </c:pt>
                <c:pt idx="2">
                  <c:v>854324</c:v>
                </c:pt>
                <c:pt idx="3">
                  <c:v>855611</c:v>
                </c:pt>
                <c:pt idx="4">
                  <c:v>358491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8D1D-478C-B052-65B2B7C137BF}"/>
            </c:ext>
          </c:extLst>
        </c:ser>
        <c:ser>
          <c:idx val="2"/>
          <c:order val="2"/>
          <c:tx>
            <c:strRef>
              <c:f>'Total Discharge'!$D$3</c:f>
              <c:strCache>
                <c:ptCount val="1"/>
                <c:pt idx="0">
                  <c:v> DIS_MCAR_MC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7-8D1D-478C-B052-65B2B7C137B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9-8D1D-478C-B052-65B2B7C137B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B-8D1D-478C-B052-65B2B7C137BF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D-8D1D-478C-B052-65B2B7C137BF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F-8D1D-478C-B052-65B2B7C137B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Discharge'!$D$4:$D$9</c:f>
              <c:numCache>
                <c:formatCode>[&gt;=1000000]0.0,,"M";[&gt;=1000]0.0,"K";0</c:formatCode>
                <c:ptCount val="5"/>
                <c:pt idx="0">
                  <c:v>113963</c:v>
                </c:pt>
                <c:pt idx="1">
                  <c:v>626666</c:v>
                </c:pt>
                <c:pt idx="2">
                  <c:v>638068</c:v>
                </c:pt>
                <c:pt idx="3">
                  <c:v>665351</c:v>
                </c:pt>
                <c:pt idx="4">
                  <c:v>238188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8D1D-478C-B052-65B2B7C137BF}"/>
            </c:ext>
          </c:extLst>
        </c:ser>
        <c:ser>
          <c:idx val="3"/>
          <c:order val="3"/>
          <c:tx>
            <c:strRef>
              <c:f>'Total Discharge'!$E$3</c:f>
              <c:strCache>
                <c:ptCount val="1"/>
                <c:pt idx="0">
                  <c:v>  DIS_MCAL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2-8D1D-478C-B052-65B2B7C137B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4-8D1D-478C-B052-65B2B7C137B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6-8D1D-478C-B052-65B2B7C137BF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8-8D1D-478C-B052-65B2B7C137BF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A-8D1D-478C-B052-65B2B7C137B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Discharge'!$E$4:$E$9</c:f>
              <c:numCache>
                <c:formatCode>[&gt;=1000000]0.0,,"M";[&gt;=1000]0.0,"K";0</c:formatCode>
                <c:ptCount val="5"/>
                <c:pt idx="0">
                  <c:v>105482</c:v>
                </c:pt>
                <c:pt idx="1">
                  <c:v>408398</c:v>
                </c:pt>
                <c:pt idx="2">
                  <c:v>392766</c:v>
                </c:pt>
                <c:pt idx="3">
                  <c:v>383674</c:v>
                </c:pt>
                <c:pt idx="4">
                  <c:v>172725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B-8D1D-478C-B052-65B2B7C137BF}"/>
            </c:ext>
          </c:extLst>
        </c:ser>
        <c:ser>
          <c:idx val="4"/>
          <c:order val="4"/>
          <c:tx>
            <c:strRef>
              <c:f>'Total Discharge'!$F$3</c:f>
              <c:strCache>
                <c:ptCount val="1"/>
                <c:pt idx="0">
                  <c:v> DIS_MCAL_MC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D-8D1D-478C-B052-65B2B7C137B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2F-8D1D-478C-B052-65B2B7C137B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1-8D1D-478C-B052-65B2B7C137BF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3-8D1D-478C-B052-65B2B7C137BF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5-8D1D-478C-B052-65B2B7C137B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Discharge'!$F$4:$F$9</c:f>
              <c:numCache>
                <c:formatCode>[&gt;=1000000]0.0,,"M";[&gt;=1000]0.0,"K";0</c:formatCode>
                <c:ptCount val="5"/>
                <c:pt idx="0">
                  <c:v>164911</c:v>
                </c:pt>
                <c:pt idx="1">
                  <c:v>703766</c:v>
                </c:pt>
                <c:pt idx="2">
                  <c:v>704075</c:v>
                </c:pt>
                <c:pt idx="3">
                  <c:v>699115</c:v>
                </c:pt>
                <c:pt idx="4">
                  <c:v>301427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6-8D1D-478C-B052-65B2B7C137BF}"/>
            </c:ext>
          </c:extLst>
        </c:ser>
        <c:ser>
          <c:idx val="5"/>
          <c:order val="5"/>
          <c:tx>
            <c:strRef>
              <c:f>'Total Discharge'!$G$3</c:f>
              <c:strCache>
                <c:ptCount val="1"/>
                <c:pt idx="0">
                  <c:v> DIS_CNTY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8-8D1D-478C-B052-65B2B7C137B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A-8D1D-478C-B052-65B2B7C137B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C-8D1D-478C-B052-65B2B7C137BF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3E-8D1D-478C-B052-65B2B7C137BF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0-8D1D-478C-B052-65B2B7C137B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Discharge'!$G$4:$G$9</c:f>
              <c:numCache>
                <c:formatCode>[&gt;=1000000]0.0,,"M";[&gt;=1000]0.0,"K";0</c:formatCode>
                <c:ptCount val="5"/>
                <c:pt idx="0">
                  <c:v>3790</c:v>
                </c:pt>
                <c:pt idx="1">
                  <c:v>16300</c:v>
                </c:pt>
                <c:pt idx="2">
                  <c:v>17333</c:v>
                </c:pt>
                <c:pt idx="3">
                  <c:v>20233</c:v>
                </c:pt>
                <c:pt idx="4">
                  <c:v>9486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1-8D1D-478C-B052-65B2B7C137BF}"/>
            </c:ext>
          </c:extLst>
        </c:ser>
        <c:ser>
          <c:idx val="6"/>
          <c:order val="6"/>
          <c:tx>
            <c:strRef>
              <c:f>'Total Discharge'!$H$3</c:f>
              <c:strCache>
                <c:ptCount val="1"/>
                <c:pt idx="0">
                  <c:v> DIS_CNTY_MC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3-8D1D-478C-B052-65B2B7C137B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5-8D1D-478C-B052-65B2B7C137B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7-8D1D-478C-B052-65B2B7C137BF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9-8D1D-478C-B052-65B2B7C137BF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B-8D1D-478C-B052-65B2B7C137B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Discharge'!$H$4:$H$9</c:f>
              <c:numCache>
                <c:formatCode>[&gt;=1000000]0.0,,"M";[&gt;=1000]0.0,"K";0</c:formatCode>
                <c:ptCount val="5"/>
                <c:pt idx="0">
                  <c:v>297</c:v>
                </c:pt>
                <c:pt idx="1">
                  <c:v>1376</c:v>
                </c:pt>
                <c:pt idx="2">
                  <c:v>1511</c:v>
                </c:pt>
                <c:pt idx="3">
                  <c:v>654</c:v>
                </c:pt>
                <c:pt idx="4">
                  <c:v>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C-8D1D-478C-B052-65B2B7C137BF}"/>
            </c:ext>
          </c:extLst>
        </c:ser>
        <c:ser>
          <c:idx val="7"/>
          <c:order val="7"/>
          <c:tx>
            <c:strRef>
              <c:f>'Total Discharge'!$I$3</c:f>
              <c:strCache>
                <c:ptCount val="1"/>
                <c:pt idx="0">
                  <c:v> DIS_THRD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4E-8D1D-478C-B052-65B2B7C137B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0-8D1D-478C-B052-65B2B7C137B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2-8D1D-478C-B052-65B2B7C137BF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4-8D1D-478C-B052-65B2B7C137BF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6-8D1D-478C-B052-65B2B7C137B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Discharge'!$I$4:$I$9</c:f>
              <c:numCache>
                <c:formatCode>[&gt;=1000000]0.0,,"M";[&gt;=1000]0.0,"K";0</c:formatCode>
                <c:ptCount val="5"/>
                <c:pt idx="0">
                  <c:v>29519</c:v>
                </c:pt>
                <c:pt idx="1">
                  <c:v>121670</c:v>
                </c:pt>
                <c:pt idx="2">
                  <c:v>132059</c:v>
                </c:pt>
                <c:pt idx="3">
                  <c:v>133018</c:v>
                </c:pt>
                <c:pt idx="4">
                  <c:v>62239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7-8D1D-478C-B052-65B2B7C137BF}"/>
            </c:ext>
          </c:extLst>
        </c:ser>
        <c:ser>
          <c:idx val="8"/>
          <c:order val="8"/>
          <c:tx>
            <c:strRef>
              <c:f>'Total Discharge'!$J$3</c:f>
              <c:strCache>
                <c:ptCount val="1"/>
                <c:pt idx="0">
                  <c:v> DIS_THRD_MC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9-8D1D-478C-B052-65B2B7C137B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B-8D1D-478C-B052-65B2B7C137B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D-8D1D-478C-B052-65B2B7C137BF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5F-8D1D-478C-B052-65B2B7C137BF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1-8D1D-478C-B052-65B2B7C137B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Discharge'!$J$4:$J$9</c:f>
              <c:numCache>
                <c:formatCode>[&gt;=1000000]0.0,,"M";[&gt;=1000]0.0,"K";0</c:formatCode>
                <c:ptCount val="5"/>
                <c:pt idx="0">
                  <c:v>214340</c:v>
                </c:pt>
                <c:pt idx="1">
                  <c:v>1031892</c:v>
                </c:pt>
                <c:pt idx="2">
                  <c:v>1009226</c:v>
                </c:pt>
                <c:pt idx="3">
                  <c:v>1001999</c:v>
                </c:pt>
                <c:pt idx="4">
                  <c:v>352999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2-8D1D-478C-B052-65B2B7C137BF}"/>
            </c:ext>
          </c:extLst>
        </c:ser>
        <c:ser>
          <c:idx val="9"/>
          <c:order val="9"/>
          <c:tx>
            <c:strRef>
              <c:f>'Total Discharge'!$K$3</c:f>
              <c:strCache>
                <c:ptCount val="1"/>
                <c:pt idx="0">
                  <c:v> DIS_INDGNT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4-8D1D-478C-B052-65B2B7C137B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6-8D1D-478C-B052-65B2B7C137B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8-8D1D-478C-B052-65B2B7C137BF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A-8D1D-478C-B052-65B2B7C137BF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C-8D1D-478C-B052-65B2B7C137B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Discharge'!$K$4:$K$9</c:f>
              <c:numCache>
                <c:formatCode>[&gt;=1000000]0.0,,"M";[&gt;=1000]0.0,"K";0</c:formatCode>
                <c:ptCount val="5"/>
                <c:pt idx="0">
                  <c:v>4734</c:v>
                </c:pt>
                <c:pt idx="1">
                  <c:v>17674</c:v>
                </c:pt>
                <c:pt idx="2">
                  <c:v>18198</c:v>
                </c:pt>
                <c:pt idx="3">
                  <c:v>19718</c:v>
                </c:pt>
                <c:pt idx="4">
                  <c:v>8631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D-8D1D-478C-B052-65B2B7C137BF}"/>
            </c:ext>
          </c:extLst>
        </c:ser>
        <c:ser>
          <c:idx val="10"/>
          <c:order val="10"/>
          <c:tx>
            <c:strRef>
              <c:f>'Total Discharge'!$L$3</c:f>
              <c:strCache>
                <c:ptCount val="1"/>
                <c:pt idx="0">
                  <c:v> DIS_OTH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6F-8D1D-478C-B052-65B2B7C137B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1-8D1D-478C-B052-65B2B7C137B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3-8D1D-478C-B052-65B2B7C137BF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5-8D1D-478C-B052-65B2B7C137BF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77-8D1D-478C-B052-65B2B7C137B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Discharge'!$A$4:$A$9</c:f>
              <c:strCach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strCache>
            </c:strRef>
          </c:cat>
          <c:val>
            <c:numRef>
              <c:f>'Total Discharge'!$L$4:$L$9</c:f>
              <c:numCache>
                <c:formatCode>[&gt;=1000000]0.0,,"M";[&gt;=1000]0.0,"K";0</c:formatCode>
                <c:ptCount val="5"/>
                <c:pt idx="0">
                  <c:v>15670</c:v>
                </c:pt>
                <c:pt idx="1">
                  <c:v>63325</c:v>
                </c:pt>
                <c:pt idx="2">
                  <c:v>60832</c:v>
                </c:pt>
                <c:pt idx="3">
                  <c:v>66318</c:v>
                </c:pt>
                <c:pt idx="4">
                  <c:v>24029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8-8D1D-478C-B052-65B2B7C137BF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03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5158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gamma.ap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713678"/>
            <a:ext cx="7415927" cy="23863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54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Healthcare </a:t>
            </a:r>
            <a:r>
              <a:rPr lang="en-US" sz="54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</a:rPr>
              <a:t>Analytic Project</a:t>
            </a:r>
            <a:endParaRPr lang="en-US" sz="5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BDAA51-F5E1-6787-B920-3C98E6EA3E37}"/>
              </a:ext>
            </a:extLst>
          </p:cNvPr>
          <p:cNvSpPr txBox="1"/>
          <p:nvPr/>
        </p:nvSpPr>
        <p:spPr>
          <a:xfrm>
            <a:off x="1065003" y="3738602"/>
            <a:ext cx="7276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ira Sans" panose="020B0503050000020004" pitchFamily="34" charset="0"/>
              </a:rPr>
              <a:t>Saloni Prabhakar Thakur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D661C9-688A-1373-2419-C3BF10826901}"/>
              </a:ext>
            </a:extLst>
          </p:cNvPr>
          <p:cNvSpPr txBox="1"/>
          <p:nvPr/>
        </p:nvSpPr>
        <p:spPr>
          <a:xfrm>
            <a:off x="1065004" y="3049162"/>
            <a:ext cx="3324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ira Sans" panose="020B0503050000020004" pitchFamily="34" charset="0"/>
              </a:rPr>
              <a:t>Ishani Anil Zoting</a:t>
            </a:r>
            <a:endParaRPr lang="en-IN" sz="28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0E451B-E410-52C9-7FE5-2F1F76A07DBD}"/>
              </a:ext>
            </a:extLst>
          </p:cNvPr>
          <p:cNvSpPr txBox="1"/>
          <p:nvPr/>
        </p:nvSpPr>
        <p:spPr>
          <a:xfrm>
            <a:off x="1065003" y="4427950"/>
            <a:ext cx="3324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ira Sans" panose="020B0503050000020004" pitchFamily="34" charset="0"/>
              </a:rPr>
              <a:t>PRADEEP PANDEY</a:t>
            </a:r>
            <a:endParaRPr lang="en-IN" sz="28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C25F1E-75BA-7DF9-148B-C85499749011}"/>
              </a:ext>
            </a:extLst>
          </p:cNvPr>
          <p:cNvSpPr txBox="1"/>
          <p:nvPr/>
        </p:nvSpPr>
        <p:spPr>
          <a:xfrm>
            <a:off x="1065005" y="5116207"/>
            <a:ext cx="3324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ira Sans" panose="020B0503050000020004" pitchFamily="34" charset="0"/>
              </a:rPr>
              <a:t>Sunil Gupta</a:t>
            </a:r>
            <a:endParaRPr lang="en-IN" sz="28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CF9FF-8028-B29C-9456-5A95C969B91B}"/>
              </a:ext>
            </a:extLst>
          </p:cNvPr>
          <p:cNvSpPr txBox="1"/>
          <p:nvPr/>
        </p:nvSpPr>
        <p:spPr>
          <a:xfrm>
            <a:off x="1065002" y="5805555"/>
            <a:ext cx="6060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ira Sans" panose="020B0503050000020004" pitchFamily="34" charset="0"/>
              </a:rPr>
              <a:t>Chaitanya Vinod Wankhede</a:t>
            </a:r>
            <a:endParaRPr lang="en-IN" sz="28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46B81-4E03-DA5B-A642-FE5A1AF05DF8}"/>
              </a:ext>
            </a:extLst>
          </p:cNvPr>
          <p:cNvSpPr txBox="1"/>
          <p:nvPr/>
        </p:nvSpPr>
        <p:spPr>
          <a:xfrm>
            <a:off x="1065005" y="6494357"/>
            <a:ext cx="6060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ira Sans" panose="020B0503050000020004" pitchFamily="34" charset="0"/>
              </a:rPr>
              <a:t>Dilip K</a:t>
            </a:r>
            <a:endParaRPr lang="en-IN" sz="28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8CA230-5F25-F216-7423-9EE024B5EECB}"/>
              </a:ext>
            </a:extLst>
          </p:cNvPr>
          <p:cNvSpPr txBox="1"/>
          <p:nvPr/>
        </p:nvSpPr>
        <p:spPr>
          <a:xfrm>
            <a:off x="1065005" y="7049374"/>
            <a:ext cx="3324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ira Sans" panose="020B0503050000020004" pitchFamily="34" charset="0"/>
              </a:rPr>
              <a:t>Stephen Sam .M</a:t>
            </a:r>
            <a:endParaRPr lang="en-IN" sz="28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1">
            <a:extLst>
              <a:ext uri="{FF2B5EF4-FFF2-40B4-BE49-F238E27FC236}">
                <a16:creationId xmlns:a16="http://schemas.microsoft.com/office/drawing/2014/main" id="{DEA4B0D6-A6A4-7ED7-1FA7-D6C5CA49A516}"/>
              </a:ext>
            </a:extLst>
          </p:cNvPr>
          <p:cNvSpPr/>
          <p:nvPr/>
        </p:nvSpPr>
        <p:spPr>
          <a:xfrm>
            <a:off x="0" y="20052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75" name="Text 2">
            <a:extLst>
              <a:ext uri="{FF2B5EF4-FFF2-40B4-BE49-F238E27FC236}">
                <a16:creationId xmlns:a16="http://schemas.microsoft.com/office/drawing/2014/main" id="{552E7957-4ECA-9C0A-8A56-39E4C7C16885}"/>
              </a:ext>
            </a:extLst>
          </p:cNvPr>
          <p:cNvSpPr/>
          <p:nvPr/>
        </p:nvSpPr>
        <p:spPr>
          <a:xfrm>
            <a:off x="857954" y="220104"/>
            <a:ext cx="1279019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TOTAL DISCHARGE</a:t>
            </a:r>
            <a:endParaRPr lang="en-US" sz="3600" dirty="0"/>
          </a:p>
        </p:txBody>
      </p:sp>
      <p:graphicFrame>
        <p:nvGraphicFramePr>
          <p:cNvPr id="76" name="Chart 75">
            <a:extLst>
              <a:ext uri="{FF2B5EF4-FFF2-40B4-BE49-F238E27FC236}">
                <a16:creationId xmlns:a16="http://schemas.microsoft.com/office/drawing/2014/main" id="{7811B306-4034-9FA9-56EA-E58C7DC46A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4071623"/>
              </p:ext>
            </p:extLst>
          </p:nvPr>
        </p:nvGraphicFramePr>
        <p:xfrm>
          <a:off x="5074276" y="1381386"/>
          <a:ext cx="4481848" cy="2403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7" name="Shape 0">
            <a:extLst>
              <a:ext uri="{FF2B5EF4-FFF2-40B4-BE49-F238E27FC236}">
                <a16:creationId xmlns:a16="http://schemas.microsoft.com/office/drawing/2014/main" id="{82221BEB-C431-5C9E-A80A-1F650A4336D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78" name="Shape 1">
            <a:extLst>
              <a:ext uri="{FF2B5EF4-FFF2-40B4-BE49-F238E27FC236}">
                <a16:creationId xmlns:a16="http://schemas.microsoft.com/office/drawing/2014/main" id="{0EAF9F97-FC0A-B25C-C298-6C60507A15B5}"/>
              </a:ext>
            </a:extLst>
          </p:cNvPr>
          <p:cNvSpPr/>
          <p:nvPr/>
        </p:nvSpPr>
        <p:spPr>
          <a:xfrm>
            <a:off x="0" y="-627488"/>
            <a:ext cx="14630400" cy="882516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79" name="Text 2">
            <a:extLst>
              <a:ext uri="{FF2B5EF4-FFF2-40B4-BE49-F238E27FC236}">
                <a16:creationId xmlns:a16="http://schemas.microsoft.com/office/drawing/2014/main" id="{23376388-2B67-3560-3622-2C222E94DEBD}"/>
              </a:ext>
            </a:extLst>
          </p:cNvPr>
          <p:cNvSpPr/>
          <p:nvPr/>
        </p:nvSpPr>
        <p:spPr>
          <a:xfrm>
            <a:off x="0" y="31648"/>
            <a:ext cx="14630400" cy="687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13"/>
              </a:lnSpc>
              <a:buNone/>
            </a:pPr>
            <a:r>
              <a:rPr lang="en-US" sz="4331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Total Patient / Total Hospital</a:t>
            </a:r>
            <a:endParaRPr lang="en-US" sz="4331" dirty="0"/>
          </a:p>
        </p:txBody>
      </p:sp>
      <p:sp>
        <p:nvSpPr>
          <p:cNvPr id="80" name="Shape 3">
            <a:extLst>
              <a:ext uri="{FF2B5EF4-FFF2-40B4-BE49-F238E27FC236}">
                <a16:creationId xmlns:a16="http://schemas.microsoft.com/office/drawing/2014/main" id="{819FAE66-62EB-984E-5852-444F0D6C192C}"/>
              </a:ext>
            </a:extLst>
          </p:cNvPr>
          <p:cNvSpPr/>
          <p:nvPr/>
        </p:nvSpPr>
        <p:spPr>
          <a:xfrm>
            <a:off x="769977" y="1395214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81" name="Text 4">
            <a:extLst>
              <a:ext uri="{FF2B5EF4-FFF2-40B4-BE49-F238E27FC236}">
                <a16:creationId xmlns:a16="http://schemas.microsoft.com/office/drawing/2014/main" id="{31645F4B-8E05-199C-0571-9225634A4AF1}"/>
              </a:ext>
            </a:extLst>
          </p:cNvPr>
          <p:cNvSpPr/>
          <p:nvPr/>
        </p:nvSpPr>
        <p:spPr>
          <a:xfrm>
            <a:off x="934879" y="1447125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598" dirty="0"/>
          </a:p>
        </p:txBody>
      </p:sp>
      <p:sp>
        <p:nvSpPr>
          <p:cNvPr id="82" name="Text 5">
            <a:extLst>
              <a:ext uri="{FF2B5EF4-FFF2-40B4-BE49-F238E27FC236}">
                <a16:creationId xmlns:a16="http://schemas.microsoft.com/office/drawing/2014/main" id="{FC843EB1-F7F8-8E4C-E325-A590847BEF9A}"/>
              </a:ext>
            </a:extLst>
          </p:cNvPr>
          <p:cNvSpPr/>
          <p:nvPr/>
        </p:nvSpPr>
        <p:spPr>
          <a:xfrm>
            <a:off x="1454348" y="1405374"/>
            <a:ext cx="2749987" cy="4124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OBJECTIVE</a:t>
            </a:r>
            <a:r>
              <a:rPr lang="en-US" sz="2165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</a:t>
            </a:r>
            <a:endParaRPr lang="en-US" sz="2165" dirty="0"/>
          </a:p>
        </p:txBody>
      </p:sp>
      <p:sp>
        <p:nvSpPr>
          <p:cNvPr id="83" name="Text 6">
            <a:extLst>
              <a:ext uri="{FF2B5EF4-FFF2-40B4-BE49-F238E27FC236}">
                <a16:creationId xmlns:a16="http://schemas.microsoft.com/office/drawing/2014/main" id="{B5FD58BF-A0DE-15F4-F483-38360AAB3150}"/>
              </a:ext>
            </a:extLst>
          </p:cNvPr>
          <p:cNvSpPr/>
          <p:nvPr/>
        </p:nvSpPr>
        <p:spPr>
          <a:xfrm>
            <a:off x="1484828" y="1749959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assess the ratio of total patients treated to the hospital's overall capacity and operations over the five-year period.</a:t>
            </a:r>
            <a:endParaRPr lang="en-US" sz="1732" dirty="0"/>
          </a:p>
        </p:txBody>
      </p:sp>
      <p:sp>
        <p:nvSpPr>
          <p:cNvPr id="84" name="Shape 7">
            <a:extLst>
              <a:ext uri="{FF2B5EF4-FFF2-40B4-BE49-F238E27FC236}">
                <a16:creationId xmlns:a16="http://schemas.microsoft.com/office/drawing/2014/main" id="{1EAFFE44-EC0F-8EDD-4615-01D83E48EDFD}"/>
              </a:ext>
            </a:extLst>
          </p:cNvPr>
          <p:cNvSpPr/>
          <p:nvPr/>
        </p:nvSpPr>
        <p:spPr>
          <a:xfrm>
            <a:off x="769977" y="2524126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85" name="Text 8">
            <a:extLst>
              <a:ext uri="{FF2B5EF4-FFF2-40B4-BE49-F238E27FC236}">
                <a16:creationId xmlns:a16="http://schemas.microsoft.com/office/drawing/2014/main" id="{D9782AA6-B986-DEA4-8D20-C35C8FC9C7AE}"/>
              </a:ext>
            </a:extLst>
          </p:cNvPr>
          <p:cNvSpPr/>
          <p:nvPr/>
        </p:nvSpPr>
        <p:spPr>
          <a:xfrm>
            <a:off x="934879" y="2589649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598" dirty="0"/>
          </a:p>
        </p:txBody>
      </p:sp>
      <p:sp>
        <p:nvSpPr>
          <p:cNvPr id="86" name="Text 9">
            <a:extLst>
              <a:ext uri="{FF2B5EF4-FFF2-40B4-BE49-F238E27FC236}">
                <a16:creationId xmlns:a16="http://schemas.microsoft.com/office/drawing/2014/main" id="{60B4E6EE-077C-8AE4-032B-DDF1425E6574}"/>
              </a:ext>
            </a:extLst>
          </p:cNvPr>
          <p:cNvSpPr/>
          <p:nvPr/>
        </p:nvSpPr>
        <p:spPr>
          <a:xfrm>
            <a:off x="1454348" y="2573695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IMPORTANCE</a:t>
            </a:r>
            <a:r>
              <a:rPr lang="en-US" sz="2165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</a:t>
            </a:r>
            <a:endParaRPr lang="en-US" sz="2165" dirty="0"/>
          </a:p>
        </p:txBody>
      </p:sp>
      <p:sp>
        <p:nvSpPr>
          <p:cNvPr id="87" name="Text 10">
            <a:extLst>
              <a:ext uri="{FF2B5EF4-FFF2-40B4-BE49-F238E27FC236}">
                <a16:creationId xmlns:a16="http://schemas.microsoft.com/office/drawing/2014/main" id="{92293B30-889A-392B-120D-6B933ADCE6E7}"/>
              </a:ext>
            </a:extLst>
          </p:cNvPr>
          <p:cNvSpPr/>
          <p:nvPr/>
        </p:nvSpPr>
        <p:spPr>
          <a:xfrm>
            <a:off x="1484828" y="2962592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metric reflects the hospital’s efficiency in handling patient volume relative to its overall operational capacity.</a:t>
            </a:r>
            <a:endParaRPr lang="en-US" sz="1732" dirty="0"/>
          </a:p>
        </p:txBody>
      </p:sp>
      <p:sp>
        <p:nvSpPr>
          <p:cNvPr id="89" name="Text 12">
            <a:extLst>
              <a:ext uri="{FF2B5EF4-FFF2-40B4-BE49-F238E27FC236}">
                <a16:creationId xmlns:a16="http://schemas.microsoft.com/office/drawing/2014/main" id="{C6C6702E-85E6-EB73-0585-D20A4FA87C4F}"/>
              </a:ext>
            </a:extLst>
          </p:cNvPr>
          <p:cNvSpPr/>
          <p:nvPr/>
        </p:nvSpPr>
        <p:spPr>
          <a:xfrm>
            <a:off x="934879" y="3945533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endParaRPr lang="en-US" sz="2598" dirty="0"/>
          </a:p>
        </p:txBody>
      </p:sp>
      <p:sp>
        <p:nvSpPr>
          <p:cNvPr id="90" name="Text 13">
            <a:extLst>
              <a:ext uri="{FF2B5EF4-FFF2-40B4-BE49-F238E27FC236}">
                <a16:creationId xmlns:a16="http://schemas.microsoft.com/office/drawing/2014/main" id="{89E7DAF1-D93A-56EE-F2FA-7FFA742A51D3}"/>
              </a:ext>
            </a:extLst>
          </p:cNvPr>
          <p:cNvSpPr/>
          <p:nvPr/>
        </p:nvSpPr>
        <p:spPr>
          <a:xfrm>
            <a:off x="1454348" y="3986332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endParaRPr lang="en-US" sz="2800" dirty="0"/>
          </a:p>
        </p:txBody>
      </p:sp>
      <p:sp>
        <p:nvSpPr>
          <p:cNvPr id="91" name="Text 14">
            <a:extLst>
              <a:ext uri="{FF2B5EF4-FFF2-40B4-BE49-F238E27FC236}">
                <a16:creationId xmlns:a16="http://schemas.microsoft.com/office/drawing/2014/main" id="{808CB6ED-1B92-FC2F-BDB5-8C708959B87B}"/>
              </a:ext>
            </a:extLst>
          </p:cNvPr>
          <p:cNvSpPr/>
          <p:nvPr/>
        </p:nvSpPr>
        <p:spPr>
          <a:xfrm>
            <a:off x="1484828" y="4370357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endParaRPr lang="en-US" sz="1732" dirty="0">
              <a:solidFill>
                <a:srgbClr val="DAD1E6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DDB20-9339-5A0F-0E02-4C587F182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022" y="4546331"/>
            <a:ext cx="3128189" cy="18691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443E16-40C9-93C1-629E-7CDC80884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095" y="4556208"/>
            <a:ext cx="2907293" cy="19331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41AE9E09-9C57-E951-2D29-E45A55F71A99}"/>
              </a:ext>
            </a:extLst>
          </p:cNvPr>
          <p:cNvSpPr/>
          <p:nvPr/>
        </p:nvSpPr>
        <p:spPr>
          <a:xfrm>
            <a:off x="0" y="20052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A6C8E09-F37C-4756-C603-C81A96134471}"/>
              </a:ext>
            </a:extLst>
          </p:cNvPr>
          <p:cNvSpPr/>
          <p:nvPr/>
        </p:nvSpPr>
        <p:spPr>
          <a:xfrm>
            <a:off x="857954" y="220104"/>
            <a:ext cx="1279019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TOTAL DISCHARGE</a:t>
            </a:r>
            <a:endParaRPr lang="en-US" sz="36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95B0391-89EF-5F46-7FA6-D5BF78F3DD74}"/>
              </a:ext>
            </a:extLst>
          </p:cNvPr>
          <p:cNvGraphicFramePr>
            <a:graphicFrameLocks/>
          </p:cNvGraphicFramePr>
          <p:nvPr/>
        </p:nvGraphicFramePr>
        <p:xfrm>
          <a:off x="5074276" y="1381386"/>
          <a:ext cx="4481848" cy="2403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Shape 0">
            <a:extLst>
              <a:ext uri="{FF2B5EF4-FFF2-40B4-BE49-F238E27FC236}">
                <a16:creationId xmlns:a16="http://schemas.microsoft.com/office/drawing/2014/main" id="{42E815B6-6ED2-5602-D973-F463697A8BF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0" name="Shape 1">
            <a:extLst>
              <a:ext uri="{FF2B5EF4-FFF2-40B4-BE49-F238E27FC236}">
                <a16:creationId xmlns:a16="http://schemas.microsoft.com/office/drawing/2014/main" id="{E8965FC2-E191-7322-D8D3-4FB08C0D691E}"/>
              </a:ext>
            </a:extLst>
          </p:cNvPr>
          <p:cNvSpPr/>
          <p:nvPr/>
        </p:nvSpPr>
        <p:spPr>
          <a:xfrm>
            <a:off x="0" y="0"/>
            <a:ext cx="14630400" cy="837812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15F397EC-60F4-E1BE-10AD-D4391AD0B191}"/>
              </a:ext>
            </a:extLst>
          </p:cNvPr>
          <p:cNvSpPr/>
          <p:nvPr/>
        </p:nvSpPr>
        <p:spPr>
          <a:xfrm>
            <a:off x="0" y="31648"/>
            <a:ext cx="14630400" cy="687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13"/>
              </a:lnSpc>
              <a:buNone/>
            </a:pPr>
            <a:r>
              <a:rPr lang="en-US" sz="4331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</a:rPr>
              <a:t>RECOMMENDATIONS</a:t>
            </a:r>
            <a:endParaRPr lang="en-US" sz="4331" dirty="0"/>
          </a:p>
        </p:txBody>
      </p:sp>
      <p:sp>
        <p:nvSpPr>
          <p:cNvPr id="32" name="Shape 3">
            <a:extLst>
              <a:ext uri="{FF2B5EF4-FFF2-40B4-BE49-F238E27FC236}">
                <a16:creationId xmlns:a16="http://schemas.microsoft.com/office/drawing/2014/main" id="{0B05B101-4DFF-5F1A-3150-92DAE0740FC0}"/>
              </a:ext>
            </a:extLst>
          </p:cNvPr>
          <p:cNvSpPr/>
          <p:nvPr/>
        </p:nvSpPr>
        <p:spPr>
          <a:xfrm>
            <a:off x="769977" y="1395214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33" name="Text 4">
            <a:extLst>
              <a:ext uri="{FF2B5EF4-FFF2-40B4-BE49-F238E27FC236}">
                <a16:creationId xmlns:a16="http://schemas.microsoft.com/office/drawing/2014/main" id="{94708D55-7E44-49FB-D212-A331461CCF8E}"/>
              </a:ext>
            </a:extLst>
          </p:cNvPr>
          <p:cNvSpPr/>
          <p:nvPr/>
        </p:nvSpPr>
        <p:spPr>
          <a:xfrm>
            <a:off x="934879" y="1447125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598" dirty="0"/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462B3A3C-F5AA-C8FA-7A4E-B94B882B22C6}"/>
              </a:ext>
            </a:extLst>
          </p:cNvPr>
          <p:cNvSpPr/>
          <p:nvPr/>
        </p:nvSpPr>
        <p:spPr>
          <a:xfrm>
            <a:off x="1454348" y="1405374"/>
            <a:ext cx="3400020" cy="4124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Strategic Investments:</a:t>
            </a:r>
          </a:p>
        </p:txBody>
      </p:sp>
      <p:sp>
        <p:nvSpPr>
          <p:cNvPr id="35" name="Text 6">
            <a:extLst>
              <a:ext uri="{FF2B5EF4-FFF2-40B4-BE49-F238E27FC236}">
                <a16:creationId xmlns:a16="http://schemas.microsoft.com/office/drawing/2014/main" id="{CBF0179B-E239-0295-F918-997DB81D3A3F}"/>
              </a:ext>
            </a:extLst>
          </p:cNvPr>
          <p:cNvSpPr/>
          <p:nvPr/>
        </p:nvSpPr>
        <p:spPr>
          <a:xfrm>
            <a:off x="1484828" y="1998580"/>
            <a:ext cx="9837928" cy="795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2772"/>
              </a:lnSpc>
              <a:buNone/>
            </a:pPr>
            <a:r>
              <a:rPr lang="en-US" sz="1730" dirty="0">
                <a:solidFill>
                  <a:srgbClr val="DAD1E6"/>
                </a:solidFill>
                <a:latin typeface="Fira Sans" pitchFamily="34" charset="0"/>
              </a:rPr>
              <a:t>Invest in high-growth areas identified in the trend analysis to boost future revenue</a:t>
            </a:r>
            <a:r>
              <a:rPr lang="en-US" sz="2000" dirty="0">
                <a:solidFill>
                  <a:srgbClr val="DAD1E6"/>
                </a:solidFill>
                <a:latin typeface="Fira Sans" pitchFamily="34" charset="0"/>
              </a:rPr>
              <a:t>.</a:t>
            </a:r>
          </a:p>
        </p:txBody>
      </p:sp>
      <p:sp>
        <p:nvSpPr>
          <p:cNvPr id="36" name="Shape 7">
            <a:extLst>
              <a:ext uri="{FF2B5EF4-FFF2-40B4-BE49-F238E27FC236}">
                <a16:creationId xmlns:a16="http://schemas.microsoft.com/office/drawing/2014/main" id="{4AAF8D22-E996-E159-A220-F7A77E67449D}"/>
              </a:ext>
            </a:extLst>
          </p:cNvPr>
          <p:cNvSpPr/>
          <p:nvPr/>
        </p:nvSpPr>
        <p:spPr>
          <a:xfrm>
            <a:off x="797420" y="3421993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37" name="Text 8">
            <a:extLst>
              <a:ext uri="{FF2B5EF4-FFF2-40B4-BE49-F238E27FC236}">
                <a16:creationId xmlns:a16="http://schemas.microsoft.com/office/drawing/2014/main" id="{EC20C0F0-05FC-FBE6-FB27-09BCE205EE2C}"/>
              </a:ext>
            </a:extLst>
          </p:cNvPr>
          <p:cNvSpPr/>
          <p:nvPr/>
        </p:nvSpPr>
        <p:spPr>
          <a:xfrm>
            <a:off x="934878" y="3486109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598" dirty="0"/>
          </a:p>
        </p:txBody>
      </p:sp>
      <p:sp>
        <p:nvSpPr>
          <p:cNvPr id="38" name="Text 9">
            <a:extLst>
              <a:ext uri="{FF2B5EF4-FFF2-40B4-BE49-F238E27FC236}">
                <a16:creationId xmlns:a16="http://schemas.microsoft.com/office/drawing/2014/main" id="{CD9EC5DE-CD39-4925-1081-009D9E45A2CD}"/>
              </a:ext>
            </a:extLst>
          </p:cNvPr>
          <p:cNvSpPr/>
          <p:nvPr/>
        </p:nvSpPr>
        <p:spPr>
          <a:xfrm>
            <a:off x="1454348" y="3385279"/>
            <a:ext cx="3083785" cy="557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Regional Marketing:</a:t>
            </a:r>
          </a:p>
        </p:txBody>
      </p:sp>
      <p:sp>
        <p:nvSpPr>
          <p:cNvPr id="39" name="Text 10">
            <a:extLst>
              <a:ext uri="{FF2B5EF4-FFF2-40B4-BE49-F238E27FC236}">
                <a16:creationId xmlns:a16="http://schemas.microsoft.com/office/drawing/2014/main" id="{02FEF383-BAA3-BEEE-8F21-1C9E5B7C88E4}"/>
              </a:ext>
            </a:extLst>
          </p:cNvPr>
          <p:cNvSpPr/>
          <p:nvPr/>
        </p:nvSpPr>
        <p:spPr>
          <a:xfrm>
            <a:off x="1484827" y="3942539"/>
            <a:ext cx="12375596" cy="11865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2772"/>
              </a:lnSpc>
              <a:buNone/>
            </a:pPr>
            <a:r>
              <a:rPr lang="en-US" sz="1730" dirty="0">
                <a:solidFill>
                  <a:schemeClr val="bg1"/>
                </a:solidFill>
                <a:latin typeface="Fira Sans" panose="020B0503050000020004" pitchFamily="34" charset="0"/>
              </a:rPr>
              <a:t>Enhance marketing efforts in underperforming areas within the state to capture more market share.</a:t>
            </a:r>
          </a:p>
        </p:txBody>
      </p:sp>
      <p:sp>
        <p:nvSpPr>
          <p:cNvPr id="40" name="Shape 11">
            <a:extLst>
              <a:ext uri="{FF2B5EF4-FFF2-40B4-BE49-F238E27FC236}">
                <a16:creationId xmlns:a16="http://schemas.microsoft.com/office/drawing/2014/main" id="{A5912343-4110-CCCF-B207-4ECB12472A41}"/>
              </a:ext>
            </a:extLst>
          </p:cNvPr>
          <p:cNvSpPr/>
          <p:nvPr/>
        </p:nvSpPr>
        <p:spPr>
          <a:xfrm>
            <a:off x="772697" y="5225229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41" name="Text 12">
            <a:extLst>
              <a:ext uri="{FF2B5EF4-FFF2-40B4-BE49-F238E27FC236}">
                <a16:creationId xmlns:a16="http://schemas.microsoft.com/office/drawing/2014/main" id="{D8204E7B-7A63-2071-C74A-EC6AA5ABB09B}"/>
              </a:ext>
            </a:extLst>
          </p:cNvPr>
          <p:cNvSpPr/>
          <p:nvPr/>
        </p:nvSpPr>
        <p:spPr>
          <a:xfrm>
            <a:off x="947556" y="5307681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598" dirty="0"/>
          </a:p>
        </p:txBody>
      </p:sp>
      <p:sp>
        <p:nvSpPr>
          <p:cNvPr id="42" name="Text 13">
            <a:extLst>
              <a:ext uri="{FF2B5EF4-FFF2-40B4-BE49-F238E27FC236}">
                <a16:creationId xmlns:a16="http://schemas.microsoft.com/office/drawing/2014/main" id="{915B29ED-1855-FCDC-D572-FFCCFAFDFA9B}"/>
              </a:ext>
            </a:extLst>
          </p:cNvPr>
          <p:cNvSpPr/>
          <p:nvPr/>
        </p:nvSpPr>
        <p:spPr>
          <a:xfrm>
            <a:off x="1454348" y="5225228"/>
            <a:ext cx="3840141" cy="494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IN" sz="2400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Improve outpatient facilities</a:t>
            </a:r>
            <a:r>
              <a:rPr lang="en-US" sz="2165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</a:t>
            </a:r>
            <a:endParaRPr lang="en-US" sz="2165" dirty="0"/>
          </a:p>
        </p:txBody>
      </p:sp>
      <p:sp>
        <p:nvSpPr>
          <p:cNvPr id="43" name="Text 14">
            <a:extLst>
              <a:ext uri="{FF2B5EF4-FFF2-40B4-BE49-F238E27FC236}">
                <a16:creationId xmlns:a16="http://schemas.microsoft.com/office/drawing/2014/main" id="{2569079B-E72A-30A3-7CFC-3EB339A8DE43}"/>
              </a:ext>
            </a:extLst>
          </p:cNvPr>
          <p:cNvSpPr/>
          <p:nvPr/>
        </p:nvSpPr>
        <p:spPr>
          <a:xfrm>
            <a:off x="1484827" y="5720172"/>
            <a:ext cx="10187884" cy="14821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2772"/>
              </a:lnSpc>
              <a:buNone/>
            </a:pPr>
            <a:r>
              <a:rPr lang="en-US" sz="1730" dirty="0">
                <a:solidFill>
                  <a:schemeClr val="bg1"/>
                </a:solidFill>
                <a:latin typeface="Fira Sans" panose="020B0503050000020004" pitchFamily="34" charset="0"/>
              </a:rPr>
              <a:t>Ensure that outpatient facilities are comfortable, efficient, and equipped with modern technology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.</a:t>
            </a:r>
            <a:endParaRPr lang="en-US" sz="1732" dirty="0">
              <a:solidFill>
                <a:schemeClr val="bg1"/>
              </a:solidFill>
              <a:latin typeface="Fira Sans" panose="020B0503050000020004" pitchFamily="34" charset="0"/>
              <a:ea typeface="Fira Sans" pitchFamily="34" charset="-122"/>
              <a:cs typeface="Fira San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8085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899137"/>
            <a:ext cx="14630400" cy="14771076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5" name="Text 2"/>
          <p:cNvSpPr/>
          <p:nvPr/>
        </p:nvSpPr>
        <p:spPr>
          <a:xfrm>
            <a:off x="4229100" y="-1721094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Excel Dashboard</a:t>
            </a:r>
            <a:endParaRPr lang="en-US" sz="486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A8495B-1957-84B1-010D-652B2FDD0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97" y="-949570"/>
            <a:ext cx="12813175" cy="1297566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B45B4B9C-8E3E-D697-D2E5-154AF24B4F2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44343F57-5CCF-5FAC-D94A-2A34EC23099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743BD1D-9127-6EB1-7A7A-19905C7AFF42}"/>
              </a:ext>
            </a:extLst>
          </p:cNvPr>
          <p:cNvSpPr/>
          <p:nvPr/>
        </p:nvSpPr>
        <p:spPr>
          <a:xfrm>
            <a:off x="0" y="116681"/>
            <a:ext cx="146304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SQL QUERIES</a:t>
            </a:r>
            <a:endParaRPr lang="en-US" sz="486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BF08E7-83AE-EFB0-95D6-E33AE0317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7" y="1320800"/>
            <a:ext cx="9516533" cy="640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05A609-21D5-FB7F-5B22-1FD2B50C5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0" y="1320800"/>
            <a:ext cx="4233332" cy="593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73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D2655B16-563C-7475-53FF-45D51B5D352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822F6A3E-D9B2-3A38-4431-A284E8A8099A}"/>
              </a:ext>
            </a:extLst>
          </p:cNvPr>
          <p:cNvSpPr/>
          <p:nvPr/>
        </p:nvSpPr>
        <p:spPr>
          <a:xfrm>
            <a:off x="0" y="116681"/>
            <a:ext cx="146304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SQL QUERIES</a:t>
            </a:r>
            <a:endParaRPr lang="en-US" sz="486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E8CE5-2F84-C980-F7B8-D90D27A5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8" y="1399796"/>
            <a:ext cx="4222044" cy="5430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0F05F2-321F-52A0-5026-D7C50CDD0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310" y="1399796"/>
            <a:ext cx="4222045" cy="5430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C42B18-D51E-40C9-75B6-68E099D25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823" y="1399796"/>
            <a:ext cx="4222046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44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40511" y="11575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5" name="Text 2"/>
          <p:cNvSpPr/>
          <p:nvPr/>
        </p:nvSpPr>
        <p:spPr>
          <a:xfrm>
            <a:off x="4043905" y="14606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Power BI Dashboard</a:t>
            </a:r>
            <a:endParaRPr lang="en-US" sz="486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F9A66-3DE1-254A-37B6-0972417A5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16" y="1244877"/>
            <a:ext cx="12257590" cy="63944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5" name="Text 2"/>
          <p:cNvSpPr/>
          <p:nvPr/>
        </p:nvSpPr>
        <p:spPr>
          <a:xfrm>
            <a:off x="0" y="116681"/>
            <a:ext cx="146304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Tableau Dashboard</a:t>
            </a:r>
            <a:endParaRPr lang="en-US" sz="486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52593-6F33-AF01-1939-D897FAD3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52" y="1142743"/>
            <a:ext cx="12882065" cy="64400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3BEFD63C-9315-E983-633D-1C2636C37A3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F7DAFEDD-FE61-134C-85C5-5B3A470187D0}"/>
              </a:ext>
            </a:extLst>
          </p:cNvPr>
          <p:cNvSpPr/>
          <p:nvPr/>
        </p:nvSpPr>
        <p:spPr>
          <a:xfrm>
            <a:off x="0" y="116681"/>
            <a:ext cx="146304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Tableau Dashboard 2</a:t>
            </a:r>
            <a:endParaRPr lang="en-US" sz="486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9C79D-3BF8-45B7-09EF-78EF7A5B8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96" y="1165604"/>
            <a:ext cx="12543607" cy="58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79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-45156" y="-1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r>
              <a:rPr lang="en-US" dirty="0"/>
              <a:t> .</a:t>
            </a:r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22578" y="1"/>
            <a:ext cx="14630400" cy="755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454"/>
              </a:lnSpc>
              <a:buNone/>
            </a:pPr>
            <a:r>
              <a:rPr lang="en-US" sz="3563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CHALLENGES HOW WE OVERCOME</a:t>
            </a:r>
            <a:endParaRPr lang="en-US" sz="3563" dirty="0"/>
          </a:p>
        </p:txBody>
      </p:sp>
      <p:sp>
        <p:nvSpPr>
          <p:cNvPr id="6" name="Shape 3"/>
          <p:cNvSpPr/>
          <p:nvPr/>
        </p:nvSpPr>
        <p:spPr>
          <a:xfrm>
            <a:off x="633532" y="2117288"/>
            <a:ext cx="407194" cy="40719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7" name="Text 4"/>
          <p:cNvSpPr/>
          <p:nvPr/>
        </p:nvSpPr>
        <p:spPr>
          <a:xfrm>
            <a:off x="769263" y="2185035"/>
            <a:ext cx="135731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138" dirty="0"/>
          </a:p>
        </p:txBody>
      </p:sp>
      <p:sp>
        <p:nvSpPr>
          <p:cNvPr id="8" name="Text 5"/>
          <p:cNvSpPr/>
          <p:nvPr/>
        </p:nvSpPr>
        <p:spPr>
          <a:xfrm>
            <a:off x="1221700" y="2117288"/>
            <a:ext cx="4467900" cy="4071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" pitchFamily="1" charset="0"/>
                <a:ea typeface="Inconsolata" pitchFamily="1" charset="0"/>
              </a:rPr>
              <a:t>DATA CLEANING &amp; TRANSFORMATION</a:t>
            </a:r>
            <a:endParaRPr lang="en-US" sz="20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21700" y="2508646"/>
            <a:ext cx="7288768" cy="20181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281"/>
              </a:lnSpc>
              <a:buNone/>
            </a:pPr>
            <a:r>
              <a:rPr lang="en-US" sz="1730" dirty="0">
                <a:solidFill>
                  <a:schemeClr val="bg1"/>
                </a:solidFill>
                <a:latin typeface="Fira Sans" panose="020B0503050000020004" pitchFamily="34" charset="0"/>
              </a:rPr>
              <a:t>The date column needed splitting into year and quarter, followed by merging data year-wise and appending all years into a single file. This was a complex task.</a:t>
            </a:r>
          </a:p>
          <a:p>
            <a:pPr marL="0" indent="0" algn="just">
              <a:lnSpc>
                <a:spcPts val="2281"/>
              </a:lnSpc>
              <a:buNone/>
            </a:pPr>
            <a:endParaRPr lang="en-US" sz="173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0" indent="0" algn="just">
              <a:lnSpc>
                <a:spcPts val="2281"/>
              </a:lnSpc>
              <a:buNone/>
            </a:pPr>
            <a:r>
              <a:rPr lang="en-US" sz="1730" dirty="0">
                <a:solidFill>
                  <a:schemeClr val="bg1"/>
                </a:solidFill>
                <a:latin typeface="Fira Sans" panose="020B0503050000020004" pitchFamily="34" charset="0"/>
              </a:rPr>
              <a:t>How We Overcame: We used Excel to split, merge, and validate the data, ensuring accuracy and preventing data loss.</a:t>
            </a:r>
          </a:p>
          <a:p>
            <a:pPr marL="0" indent="0">
              <a:lnSpc>
                <a:spcPts val="2281"/>
              </a:lnSpc>
              <a:buNone/>
            </a:pPr>
            <a:endParaRPr lang="en-US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9263" y="3540085"/>
            <a:ext cx="135731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endParaRPr lang="en-US" sz="2138" dirty="0"/>
          </a:p>
        </p:txBody>
      </p:sp>
      <p:sp>
        <p:nvSpPr>
          <p:cNvPr id="12" name="Text 9"/>
          <p:cNvSpPr/>
          <p:nvPr/>
        </p:nvSpPr>
        <p:spPr>
          <a:xfrm>
            <a:off x="1221700" y="3472339"/>
            <a:ext cx="2262664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endParaRPr lang="en-US" sz="1782" dirty="0"/>
          </a:p>
        </p:txBody>
      </p:sp>
      <p:sp>
        <p:nvSpPr>
          <p:cNvPr id="13" name="Text 10"/>
          <p:cNvSpPr/>
          <p:nvPr/>
        </p:nvSpPr>
        <p:spPr>
          <a:xfrm>
            <a:off x="1221700" y="3479126"/>
            <a:ext cx="7288768" cy="9636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endParaRPr lang="en-US" sz="1425" dirty="0"/>
          </a:p>
        </p:txBody>
      </p:sp>
      <p:sp>
        <p:nvSpPr>
          <p:cNvPr id="14" name="Shape 11"/>
          <p:cNvSpPr/>
          <p:nvPr/>
        </p:nvSpPr>
        <p:spPr>
          <a:xfrm>
            <a:off x="633532" y="4827389"/>
            <a:ext cx="407194" cy="40719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5" name="Text 12"/>
          <p:cNvSpPr/>
          <p:nvPr/>
        </p:nvSpPr>
        <p:spPr>
          <a:xfrm>
            <a:off x="769263" y="4895136"/>
            <a:ext cx="135731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r>
              <a:rPr lang="en-US" sz="213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</a:rPr>
              <a:t>2</a:t>
            </a:r>
            <a:endParaRPr lang="en-US" sz="2138" dirty="0"/>
          </a:p>
        </p:txBody>
      </p:sp>
      <p:sp>
        <p:nvSpPr>
          <p:cNvPr id="16" name="Text 13"/>
          <p:cNvSpPr/>
          <p:nvPr/>
        </p:nvSpPr>
        <p:spPr>
          <a:xfrm>
            <a:off x="1221700" y="4827389"/>
            <a:ext cx="2262664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" pitchFamily="1" charset="0"/>
                <a:ea typeface="Inconsolata" pitchFamily="1" charset="0"/>
              </a:rPr>
              <a:t>SQL DATA IMPORT</a:t>
            </a:r>
            <a:endParaRPr lang="en-US" sz="20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221700" y="5218748"/>
            <a:ext cx="7288768" cy="1543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281"/>
              </a:lnSpc>
              <a:buNone/>
            </a:pPr>
            <a:r>
              <a:rPr lang="en-US" sz="1730" dirty="0">
                <a:solidFill>
                  <a:schemeClr val="bg1"/>
                </a:solidFill>
                <a:latin typeface="Fira Sans" panose="020B0503050000020004" pitchFamily="34" charset="0"/>
              </a:rPr>
              <a:t>Importing the Excel file into MySQL Workbench led to multiple errors.</a:t>
            </a:r>
          </a:p>
          <a:p>
            <a:pPr marL="0" indent="0" algn="just">
              <a:lnSpc>
                <a:spcPts val="2281"/>
              </a:lnSpc>
              <a:buNone/>
            </a:pPr>
            <a:endParaRPr lang="en-US" sz="1730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0" indent="0" algn="just">
              <a:lnSpc>
                <a:spcPts val="2281"/>
              </a:lnSpc>
              <a:buNone/>
            </a:pPr>
            <a:r>
              <a:rPr lang="en-US" sz="1730" dirty="0">
                <a:solidFill>
                  <a:schemeClr val="bg1"/>
                </a:solidFill>
                <a:latin typeface="Fira Sans" panose="020B0503050000020004" pitchFamily="34" charset="0"/>
              </a:rPr>
              <a:t>How We Overcame: We used Power Query to clean and transform the data, allowing a smooth import into MySQL Workbench.</a:t>
            </a:r>
          </a:p>
        </p:txBody>
      </p:sp>
      <p:sp>
        <p:nvSpPr>
          <p:cNvPr id="19" name="Text 16"/>
          <p:cNvSpPr/>
          <p:nvPr/>
        </p:nvSpPr>
        <p:spPr>
          <a:xfrm>
            <a:off x="769263" y="6250186"/>
            <a:ext cx="135731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8"/>
              </a:lnSpc>
              <a:buNone/>
            </a:pPr>
            <a:endParaRPr lang="en-US" sz="2138" dirty="0"/>
          </a:p>
        </p:txBody>
      </p:sp>
      <p:sp>
        <p:nvSpPr>
          <p:cNvPr id="20" name="Text 17"/>
          <p:cNvSpPr/>
          <p:nvPr/>
        </p:nvSpPr>
        <p:spPr>
          <a:xfrm>
            <a:off x="1221700" y="6182439"/>
            <a:ext cx="2262664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7"/>
              </a:lnSpc>
              <a:buNone/>
            </a:pPr>
            <a:endParaRPr lang="en-US" sz="1782" dirty="0"/>
          </a:p>
        </p:txBody>
      </p:sp>
      <p:sp>
        <p:nvSpPr>
          <p:cNvPr id="21" name="Text 18"/>
          <p:cNvSpPr/>
          <p:nvPr/>
        </p:nvSpPr>
        <p:spPr>
          <a:xfrm>
            <a:off x="1221700" y="6573798"/>
            <a:ext cx="7288768" cy="579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1"/>
              </a:lnSpc>
              <a:buNone/>
            </a:pPr>
            <a:endParaRPr lang="en-US" sz="1425" dirty="0"/>
          </a:p>
        </p:txBody>
      </p:sp>
      <p:pic>
        <p:nvPicPr>
          <p:cNvPr id="22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173985-CC49-EB1B-F4F4-60D41B70C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935" y="2117288"/>
            <a:ext cx="5547841" cy="468670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82043" y="3691467"/>
            <a:ext cx="5354193" cy="1930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96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Thank You</a:t>
            </a:r>
            <a:endParaRPr lang="en-US" sz="9600" dirty="0"/>
          </a:p>
        </p:txBody>
      </p:sp>
      <p:sp>
        <p:nvSpPr>
          <p:cNvPr id="6" name="Text 3"/>
          <p:cNvSpPr/>
          <p:nvPr/>
        </p:nvSpPr>
        <p:spPr>
          <a:xfrm>
            <a:off x="864037" y="4093131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B3A07BA6-D127-22B9-33F3-B43183B0B44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E908E2-3902-63E9-541E-8FE2C2EE31A4}"/>
              </a:ext>
            </a:extLst>
          </p:cNvPr>
          <p:cNvSpPr txBox="1"/>
          <p:nvPr/>
        </p:nvSpPr>
        <p:spPr>
          <a:xfrm>
            <a:off x="0" y="174501"/>
            <a:ext cx="14719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FF33CC"/>
                </a:solidFill>
                <a:latin typeface="Fira Sans" panose="020B0503050000020004" pitchFamily="34" charset="0"/>
              </a:rPr>
              <a:t>AGENDA</a:t>
            </a:r>
            <a:endParaRPr lang="en-US" sz="3200" b="0" i="0" dirty="0">
              <a:solidFill>
                <a:srgbClr val="FF33CC"/>
              </a:solidFill>
              <a:effectLst/>
              <a:latin typeface="Fira Sans" panose="020B05030500000200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D0F393-73CB-C9D0-9CEA-F319FFCA3F57}"/>
              </a:ext>
            </a:extLst>
          </p:cNvPr>
          <p:cNvGrpSpPr/>
          <p:nvPr/>
        </p:nvGrpSpPr>
        <p:grpSpPr>
          <a:xfrm>
            <a:off x="1862254" y="2011373"/>
            <a:ext cx="11151219" cy="4359026"/>
            <a:chOff x="891823" y="1249487"/>
            <a:chExt cx="10408355" cy="435902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9A3D7E7-2E92-B48F-F598-96504409D62D}"/>
                </a:ext>
              </a:extLst>
            </p:cNvPr>
            <p:cNvGrpSpPr/>
            <p:nvPr/>
          </p:nvGrpSpPr>
          <p:grpSpPr>
            <a:xfrm>
              <a:off x="891823" y="1249487"/>
              <a:ext cx="526472" cy="526471"/>
              <a:chOff x="1953491" y="1473438"/>
              <a:chExt cx="526472" cy="526471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CC09D8A-2771-A5CD-12A7-B57B5E0F0CCB}"/>
                  </a:ext>
                </a:extLst>
              </p:cNvPr>
              <p:cNvSpPr/>
              <p:nvPr/>
            </p:nvSpPr>
            <p:spPr>
              <a:xfrm>
                <a:off x="1953491" y="1473438"/>
                <a:ext cx="526472" cy="52647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Fira Sans" panose="020B0503050000020004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B57D689-E62C-8364-D2CB-82E8A58D053F}"/>
                  </a:ext>
                </a:extLst>
              </p:cNvPr>
              <p:cNvSpPr txBox="1"/>
              <p:nvPr/>
            </p:nvSpPr>
            <p:spPr>
              <a:xfrm>
                <a:off x="2065883" y="15520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Fira Sans" panose="020B0503050000020004" pitchFamily="34" charset="0"/>
                  </a:rPr>
                  <a:t>1</a:t>
                </a:r>
                <a:endParaRPr lang="en-IN" dirty="0">
                  <a:latin typeface="Fira Sans" panose="020B05030500000200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3B23121-7490-5C76-2706-9538C50702C2}"/>
                </a:ext>
              </a:extLst>
            </p:cNvPr>
            <p:cNvGrpSpPr/>
            <p:nvPr/>
          </p:nvGrpSpPr>
          <p:grpSpPr>
            <a:xfrm>
              <a:off x="891823" y="2015998"/>
              <a:ext cx="526472" cy="526472"/>
              <a:chOff x="1953491" y="1473438"/>
              <a:chExt cx="526472" cy="52647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58E505A-0F0B-476D-0D49-943BD0A965C9}"/>
                  </a:ext>
                </a:extLst>
              </p:cNvPr>
              <p:cNvSpPr/>
              <p:nvPr/>
            </p:nvSpPr>
            <p:spPr>
              <a:xfrm>
                <a:off x="1953491" y="1473438"/>
                <a:ext cx="526472" cy="526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Fira Sans" panose="020B0503050000020004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3B683CB-D62F-5876-19C0-539B8FD70649}"/>
                  </a:ext>
                </a:extLst>
              </p:cNvPr>
              <p:cNvSpPr txBox="1"/>
              <p:nvPr/>
            </p:nvSpPr>
            <p:spPr>
              <a:xfrm>
                <a:off x="2065883" y="15520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Fira Sans" panose="020B0503050000020004" pitchFamily="34" charset="0"/>
                  </a:rPr>
                  <a:t>2</a:t>
                </a:r>
                <a:endParaRPr lang="en-IN" dirty="0">
                  <a:latin typeface="Fira Sans" panose="020B05030500000200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D1DF173-2184-7326-7151-FF85B0FCD887}"/>
                </a:ext>
              </a:extLst>
            </p:cNvPr>
            <p:cNvGrpSpPr/>
            <p:nvPr/>
          </p:nvGrpSpPr>
          <p:grpSpPr>
            <a:xfrm>
              <a:off x="891823" y="2782509"/>
              <a:ext cx="526472" cy="526472"/>
              <a:chOff x="1953491" y="1473438"/>
              <a:chExt cx="526472" cy="526472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8E444E7-B10A-0210-73FB-AB74D0A8CEF3}"/>
                  </a:ext>
                </a:extLst>
              </p:cNvPr>
              <p:cNvSpPr/>
              <p:nvPr/>
            </p:nvSpPr>
            <p:spPr>
              <a:xfrm>
                <a:off x="1953491" y="1473438"/>
                <a:ext cx="526472" cy="526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Fira Sans" panose="020B0503050000020004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A486988-23AD-F1ED-69EE-E0BCA77A9DC0}"/>
                  </a:ext>
                </a:extLst>
              </p:cNvPr>
              <p:cNvSpPr txBox="1"/>
              <p:nvPr/>
            </p:nvSpPr>
            <p:spPr>
              <a:xfrm>
                <a:off x="2065883" y="15520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Fira Sans" panose="020B0503050000020004" pitchFamily="34" charset="0"/>
                  </a:rPr>
                  <a:t>3</a:t>
                </a:r>
                <a:endParaRPr lang="en-IN" dirty="0">
                  <a:latin typeface="Fira Sans" panose="020B05030500000200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3C22868-1ADB-539F-B4C7-32A8F622686B}"/>
                </a:ext>
              </a:extLst>
            </p:cNvPr>
            <p:cNvGrpSpPr/>
            <p:nvPr/>
          </p:nvGrpSpPr>
          <p:grpSpPr>
            <a:xfrm>
              <a:off x="891823" y="3549020"/>
              <a:ext cx="526472" cy="526472"/>
              <a:chOff x="1953491" y="1473438"/>
              <a:chExt cx="526472" cy="52647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BD35EAE-369E-B0B9-7D37-723A0E86370C}"/>
                  </a:ext>
                </a:extLst>
              </p:cNvPr>
              <p:cNvSpPr/>
              <p:nvPr/>
            </p:nvSpPr>
            <p:spPr>
              <a:xfrm>
                <a:off x="1953491" y="1473438"/>
                <a:ext cx="526472" cy="526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Fira Sans" panose="020B0503050000020004" pitchFamily="34" charset="0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1F603C2-CBCF-05CF-D3C6-0587A7EE7D47}"/>
                  </a:ext>
                </a:extLst>
              </p:cNvPr>
              <p:cNvSpPr txBox="1"/>
              <p:nvPr/>
            </p:nvSpPr>
            <p:spPr>
              <a:xfrm>
                <a:off x="2065883" y="15520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Fira Sans" panose="020B0503050000020004" pitchFamily="34" charset="0"/>
                  </a:rPr>
                  <a:t>4</a:t>
                </a:r>
                <a:endParaRPr lang="en-IN" dirty="0">
                  <a:latin typeface="Fira Sans" panose="020B0503050000020004" pitchFamily="34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01426A4-0847-8FC8-ED2B-8458066D5D73}"/>
                </a:ext>
              </a:extLst>
            </p:cNvPr>
            <p:cNvGrpSpPr/>
            <p:nvPr/>
          </p:nvGrpSpPr>
          <p:grpSpPr>
            <a:xfrm>
              <a:off x="891823" y="4315531"/>
              <a:ext cx="526472" cy="526472"/>
              <a:chOff x="1953491" y="1473438"/>
              <a:chExt cx="526472" cy="526472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4503A0F-DECE-FED3-2008-DC4E301F35AC}"/>
                  </a:ext>
                </a:extLst>
              </p:cNvPr>
              <p:cNvSpPr/>
              <p:nvPr/>
            </p:nvSpPr>
            <p:spPr>
              <a:xfrm>
                <a:off x="1953491" y="1473438"/>
                <a:ext cx="526472" cy="526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Fira Sans" panose="020B0503050000020004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48ECE84-81B0-5108-0795-6E574FCCB3E4}"/>
                  </a:ext>
                </a:extLst>
              </p:cNvPr>
              <p:cNvSpPr txBox="1"/>
              <p:nvPr/>
            </p:nvSpPr>
            <p:spPr>
              <a:xfrm>
                <a:off x="2065883" y="15520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Fira Sans" panose="020B0503050000020004" pitchFamily="34" charset="0"/>
                  </a:rPr>
                  <a:t>5</a:t>
                </a:r>
                <a:endParaRPr lang="en-IN" dirty="0">
                  <a:latin typeface="Fira Sans" panose="020B05030500000200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86E7887-2084-6939-1F40-DB804C576DF7}"/>
                </a:ext>
              </a:extLst>
            </p:cNvPr>
            <p:cNvGrpSpPr/>
            <p:nvPr/>
          </p:nvGrpSpPr>
          <p:grpSpPr>
            <a:xfrm>
              <a:off x="891823" y="5082041"/>
              <a:ext cx="526472" cy="526472"/>
              <a:chOff x="1953491" y="1473438"/>
              <a:chExt cx="526472" cy="52647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FC4BB50-29DA-47D5-95B1-F667FEA1D102}"/>
                  </a:ext>
                </a:extLst>
              </p:cNvPr>
              <p:cNvSpPr/>
              <p:nvPr/>
            </p:nvSpPr>
            <p:spPr>
              <a:xfrm>
                <a:off x="1953491" y="1473438"/>
                <a:ext cx="526472" cy="526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Fira Sans" panose="020B0503050000020004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AA22FA5-C6C9-2F75-259E-07F6BE7D47A4}"/>
                  </a:ext>
                </a:extLst>
              </p:cNvPr>
              <p:cNvSpPr txBox="1"/>
              <p:nvPr/>
            </p:nvSpPr>
            <p:spPr>
              <a:xfrm>
                <a:off x="2065883" y="15520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Fira Sans" panose="020B0503050000020004" pitchFamily="34" charset="0"/>
                  </a:rPr>
                  <a:t>6</a:t>
                </a:r>
                <a:endParaRPr lang="en-IN" dirty="0">
                  <a:latin typeface="Fira Sans" panose="020B0503050000020004" pitchFamily="34" charset="0"/>
                </a:endParaRPr>
              </a:p>
            </p:txBody>
          </p:sp>
        </p:grpSp>
        <p:sp>
          <p:nvSpPr>
            <p:cNvPr id="11" name="Google Shape;1094;p45">
              <a:extLst>
                <a:ext uri="{FF2B5EF4-FFF2-40B4-BE49-F238E27FC236}">
                  <a16:creationId xmlns:a16="http://schemas.microsoft.com/office/drawing/2014/main" id="{F4DAC160-27A3-EA37-E5CD-6FD442EE1ADE}"/>
                </a:ext>
              </a:extLst>
            </p:cNvPr>
            <p:cNvSpPr txBox="1"/>
            <p:nvPr/>
          </p:nvSpPr>
          <p:spPr>
            <a:xfrm>
              <a:off x="1486687" y="1345280"/>
              <a:ext cx="2242299" cy="334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Fira Sans" panose="020B0503050000020004" pitchFamily="34" charset="0"/>
                </a:rPr>
                <a:t>Total</a:t>
              </a:r>
              <a:r>
                <a:rPr lang="en-US" sz="1400" b="1" dirty="0">
                  <a:solidFill>
                    <a:schemeClr val="bg1"/>
                  </a:solidFill>
                  <a:latin typeface="Fira Sans" panose="020B0503050000020004" pitchFamily="34" charset="0"/>
                </a:rPr>
                <a:t> </a:t>
              </a:r>
              <a:r>
                <a:rPr lang="en-US" sz="2000" b="1" dirty="0">
                  <a:solidFill>
                    <a:schemeClr val="bg1"/>
                  </a:solidFill>
                  <a:latin typeface="Fira Sans" panose="020B0503050000020004" pitchFamily="34" charset="0"/>
                </a:rPr>
                <a:t>Discharge</a:t>
              </a:r>
            </a:p>
          </p:txBody>
        </p:sp>
        <p:sp>
          <p:nvSpPr>
            <p:cNvPr id="12" name="Google Shape;1094;p45">
              <a:extLst>
                <a:ext uri="{FF2B5EF4-FFF2-40B4-BE49-F238E27FC236}">
                  <a16:creationId xmlns:a16="http://schemas.microsoft.com/office/drawing/2014/main" id="{83ACAD04-BC13-8FC8-78FC-166CA2510EEE}"/>
                </a:ext>
              </a:extLst>
            </p:cNvPr>
            <p:cNvSpPr txBox="1"/>
            <p:nvPr/>
          </p:nvSpPr>
          <p:spPr>
            <a:xfrm>
              <a:off x="1486687" y="2111791"/>
              <a:ext cx="2242299" cy="334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Fira Sans" panose="020B0503050000020004" pitchFamily="34" charset="0"/>
                </a:rPr>
                <a:t>Patient Days</a:t>
              </a:r>
            </a:p>
          </p:txBody>
        </p:sp>
        <p:sp>
          <p:nvSpPr>
            <p:cNvPr id="13" name="Google Shape;1094;p45">
              <a:extLst>
                <a:ext uri="{FF2B5EF4-FFF2-40B4-BE49-F238E27FC236}">
                  <a16:creationId xmlns:a16="http://schemas.microsoft.com/office/drawing/2014/main" id="{E2FC4EED-9F27-EF65-50B2-F356570BD87A}"/>
                </a:ext>
              </a:extLst>
            </p:cNvPr>
            <p:cNvSpPr txBox="1"/>
            <p:nvPr/>
          </p:nvSpPr>
          <p:spPr>
            <a:xfrm>
              <a:off x="1486687" y="2878302"/>
              <a:ext cx="2242299" cy="334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Fira Sans" panose="020B0503050000020004" pitchFamily="34" charset="0"/>
                </a:rPr>
                <a:t>Net Patient Revenue</a:t>
              </a:r>
            </a:p>
          </p:txBody>
        </p:sp>
        <p:sp>
          <p:nvSpPr>
            <p:cNvPr id="14" name="Google Shape;1094;p45">
              <a:extLst>
                <a:ext uri="{FF2B5EF4-FFF2-40B4-BE49-F238E27FC236}">
                  <a16:creationId xmlns:a16="http://schemas.microsoft.com/office/drawing/2014/main" id="{80E56FC7-7222-2E28-2CA1-CC74BB05F2EE}"/>
                </a:ext>
              </a:extLst>
            </p:cNvPr>
            <p:cNvSpPr txBox="1"/>
            <p:nvPr/>
          </p:nvSpPr>
          <p:spPr>
            <a:xfrm>
              <a:off x="1486687" y="3644813"/>
              <a:ext cx="2242299" cy="334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Fira Sans" panose="020B0503050000020004" pitchFamily="34" charset="0"/>
                </a:rPr>
                <a:t>Revenue Trend</a:t>
              </a:r>
            </a:p>
          </p:txBody>
        </p:sp>
        <p:sp>
          <p:nvSpPr>
            <p:cNvPr id="15" name="Google Shape;1094;p45">
              <a:extLst>
                <a:ext uri="{FF2B5EF4-FFF2-40B4-BE49-F238E27FC236}">
                  <a16:creationId xmlns:a16="http://schemas.microsoft.com/office/drawing/2014/main" id="{04394F28-6900-8336-EE07-4D196FBAC99D}"/>
                </a:ext>
              </a:extLst>
            </p:cNvPr>
            <p:cNvSpPr txBox="1"/>
            <p:nvPr/>
          </p:nvSpPr>
          <p:spPr>
            <a:xfrm>
              <a:off x="1486687" y="4411324"/>
              <a:ext cx="2242299" cy="334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Fira Sans" panose="020B0503050000020004" pitchFamily="34" charset="0"/>
                </a:rPr>
                <a:t>State Hospital Revenue</a:t>
              </a:r>
            </a:p>
          </p:txBody>
        </p:sp>
        <p:sp>
          <p:nvSpPr>
            <p:cNvPr id="16" name="Google Shape;1094;p45">
              <a:extLst>
                <a:ext uri="{FF2B5EF4-FFF2-40B4-BE49-F238E27FC236}">
                  <a16:creationId xmlns:a16="http://schemas.microsoft.com/office/drawing/2014/main" id="{7E756054-9AA9-3EF5-3DEC-8C86A9CD7340}"/>
                </a:ext>
              </a:extLst>
            </p:cNvPr>
            <p:cNvSpPr txBox="1"/>
            <p:nvPr/>
          </p:nvSpPr>
          <p:spPr>
            <a:xfrm>
              <a:off x="1486687" y="5177834"/>
              <a:ext cx="2242299" cy="334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Fira Sans" panose="020B0503050000020004" pitchFamily="34" charset="0"/>
                </a:rPr>
                <a:t>Types Of Hospital Revenue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C5A310-E89A-7F84-28E8-A3CE27653775}"/>
                </a:ext>
              </a:extLst>
            </p:cNvPr>
            <p:cNvSpPr/>
            <p:nvPr/>
          </p:nvSpPr>
          <p:spPr>
            <a:xfrm>
              <a:off x="4658188" y="1249487"/>
              <a:ext cx="526472" cy="5264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Fira Sans" panose="020B05030500000200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A7836D-C680-AEEC-F59E-14C07CE48493}"/>
                </a:ext>
              </a:extLst>
            </p:cNvPr>
            <p:cNvSpPr txBox="1"/>
            <p:nvPr/>
          </p:nvSpPr>
          <p:spPr>
            <a:xfrm>
              <a:off x="4770580" y="13280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Fira Sans" panose="020B0503050000020004" pitchFamily="34" charset="0"/>
                </a:rPr>
                <a:t>7</a:t>
              </a:r>
              <a:endParaRPr lang="en-IN" dirty="0">
                <a:latin typeface="Fira Sans" panose="020B05030500000200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1B8BDB8-1CC0-EF41-3034-89827D879746}"/>
                </a:ext>
              </a:extLst>
            </p:cNvPr>
            <p:cNvSpPr/>
            <p:nvPr/>
          </p:nvSpPr>
          <p:spPr>
            <a:xfrm>
              <a:off x="4658188" y="2015998"/>
              <a:ext cx="526472" cy="5264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Fira Sans" panose="020B05030500000200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853F9F-487E-C536-7035-6CDF16489D7A}"/>
                </a:ext>
              </a:extLst>
            </p:cNvPr>
            <p:cNvSpPr txBox="1"/>
            <p:nvPr/>
          </p:nvSpPr>
          <p:spPr>
            <a:xfrm>
              <a:off x="4770580" y="20945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Fira Sans" panose="020B0503050000020004" pitchFamily="34" charset="0"/>
                </a:rPr>
                <a:t>8</a:t>
              </a:r>
              <a:endParaRPr lang="en-IN" dirty="0">
                <a:latin typeface="Fira Sans" panose="020B05030500000200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0A52D2B-0D56-C13A-42E0-36D793E8060F}"/>
                </a:ext>
              </a:extLst>
            </p:cNvPr>
            <p:cNvSpPr/>
            <p:nvPr/>
          </p:nvSpPr>
          <p:spPr>
            <a:xfrm>
              <a:off x="4658188" y="2782509"/>
              <a:ext cx="526472" cy="5264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Fira Sans" panose="020B05030500000200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53F2FF-5364-AB27-9A13-24A01BE40183}"/>
                </a:ext>
              </a:extLst>
            </p:cNvPr>
            <p:cNvSpPr txBox="1"/>
            <p:nvPr/>
          </p:nvSpPr>
          <p:spPr>
            <a:xfrm>
              <a:off x="4770580" y="286107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Fira Sans" panose="020B0503050000020004" pitchFamily="34" charset="0"/>
                </a:rPr>
                <a:t>9</a:t>
              </a:r>
              <a:endParaRPr lang="en-IN" dirty="0">
                <a:latin typeface="Fira Sans" panose="020B05030500000200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4E706D5-A1B9-81D8-DBBE-A2F6C85FD7A5}"/>
                </a:ext>
              </a:extLst>
            </p:cNvPr>
            <p:cNvSpPr/>
            <p:nvPr/>
          </p:nvSpPr>
          <p:spPr>
            <a:xfrm>
              <a:off x="4658188" y="3549020"/>
              <a:ext cx="526472" cy="5264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Fira Sans" panose="020B05030500000200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E23CEF-DB9B-AC0D-5987-97D5466A2324}"/>
                </a:ext>
              </a:extLst>
            </p:cNvPr>
            <p:cNvSpPr txBox="1"/>
            <p:nvPr/>
          </p:nvSpPr>
          <p:spPr>
            <a:xfrm>
              <a:off x="4712072" y="362759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Fira Sans" panose="020B0503050000020004" pitchFamily="34" charset="0"/>
                </a:rPr>
                <a:t>10</a:t>
              </a:r>
              <a:endParaRPr lang="en-IN" dirty="0">
                <a:latin typeface="Fira Sans" panose="020B05030500000200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068746F-9C0B-CC91-BF88-C57EFCFE6786}"/>
                </a:ext>
              </a:extLst>
            </p:cNvPr>
            <p:cNvSpPr/>
            <p:nvPr/>
          </p:nvSpPr>
          <p:spPr>
            <a:xfrm>
              <a:off x="4658188" y="4315531"/>
              <a:ext cx="526472" cy="5264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Fira Sans" panose="020B05030500000200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7B68AD-34B4-CA14-AC5E-A678F4D9ECD3}"/>
                </a:ext>
              </a:extLst>
            </p:cNvPr>
            <p:cNvSpPr txBox="1"/>
            <p:nvPr/>
          </p:nvSpPr>
          <p:spPr>
            <a:xfrm>
              <a:off x="4712072" y="439410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Fira Sans" panose="020B0503050000020004" pitchFamily="34" charset="0"/>
                </a:rPr>
                <a:t>11</a:t>
              </a:r>
              <a:endParaRPr lang="en-IN" dirty="0">
                <a:latin typeface="Fira Sans" panose="020B05030500000200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E742593-766B-6E32-EED0-B24870C5FDDF}"/>
                </a:ext>
              </a:extLst>
            </p:cNvPr>
            <p:cNvSpPr/>
            <p:nvPr/>
          </p:nvSpPr>
          <p:spPr>
            <a:xfrm>
              <a:off x="4658188" y="5082041"/>
              <a:ext cx="526472" cy="5264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Fira Sans" panose="020B05030500000200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944C45-A94D-F80E-92A3-555FDF3B462F}"/>
                </a:ext>
              </a:extLst>
            </p:cNvPr>
            <p:cNvSpPr txBox="1"/>
            <p:nvPr/>
          </p:nvSpPr>
          <p:spPr>
            <a:xfrm>
              <a:off x="4712072" y="516061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Fira Sans" panose="020B0503050000020004" pitchFamily="34" charset="0"/>
                </a:rPr>
                <a:t>12</a:t>
              </a:r>
              <a:endParaRPr lang="en-IN" dirty="0">
                <a:latin typeface="Fira Sans" panose="020B0503050000020004" pitchFamily="34" charset="0"/>
              </a:endParaRPr>
            </a:p>
          </p:txBody>
        </p:sp>
        <p:sp>
          <p:nvSpPr>
            <p:cNvPr id="29" name="Google Shape;1094;p45">
              <a:extLst>
                <a:ext uri="{FF2B5EF4-FFF2-40B4-BE49-F238E27FC236}">
                  <a16:creationId xmlns:a16="http://schemas.microsoft.com/office/drawing/2014/main" id="{18BC1E99-984C-3E62-B4A6-A8E6531956AA}"/>
                </a:ext>
              </a:extLst>
            </p:cNvPr>
            <p:cNvSpPr txBox="1"/>
            <p:nvPr/>
          </p:nvSpPr>
          <p:spPr>
            <a:xfrm>
              <a:off x="5278867" y="1345280"/>
              <a:ext cx="2242299" cy="334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Fira Sans" panose="020B0503050000020004" pitchFamily="34" charset="0"/>
                </a:rPr>
                <a:t>QTD</a:t>
              </a:r>
            </a:p>
          </p:txBody>
        </p:sp>
        <p:sp>
          <p:nvSpPr>
            <p:cNvPr id="30" name="Google Shape;1094;p45">
              <a:extLst>
                <a:ext uri="{FF2B5EF4-FFF2-40B4-BE49-F238E27FC236}">
                  <a16:creationId xmlns:a16="http://schemas.microsoft.com/office/drawing/2014/main" id="{84A493D4-1DF9-420B-CA96-1770E73F6DDA}"/>
                </a:ext>
              </a:extLst>
            </p:cNvPr>
            <p:cNvSpPr txBox="1"/>
            <p:nvPr/>
          </p:nvSpPr>
          <p:spPr>
            <a:xfrm>
              <a:off x="5278867" y="2876349"/>
              <a:ext cx="2242299" cy="334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Fira Sans" panose="020B0503050000020004" pitchFamily="34" charset="0"/>
                </a:rPr>
                <a:t>Total Patient/ Hospital</a:t>
              </a:r>
            </a:p>
          </p:txBody>
        </p:sp>
        <p:sp>
          <p:nvSpPr>
            <p:cNvPr id="31" name="Google Shape;1094;p45">
              <a:extLst>
                <a:ext uri="{FF2B5EF4-FFF2-40B4-BE49-F238E27FC236}">
                  <a16:creationId xmlns:a16="http://schemas.microsoft.com/office/drawing/2014/main" id="{5C2B627C-A880-05F2-DC09-BA7FA927596D}"/>
                </a:ext>
              </a:extLst>
            </p:cNvPr>
            <p:cNvSpPr txBox="1"/>
            <p:nvPr/>
          </p:nvSpPr>
          <p:spPr>
            <a:xfrm>
              <a:off x="5278867" y="3662035"/>
              <a:ext cx="2242299" cy="334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Fira Sans" panose="020B0503050000020004" pitchFamily="34" charset="0"/>
                </a:rPr>
                <a:t>Recommendation’s for improvement</a:t>
              </a:r>
            </a:p>
          </p:txBody>
        </p:sp>
        <p:sp>
          <p:nvSpPr>
            <p:cNvPr id="33" name="Google Shape;1094;p45">
              <a:extLst>
                <a:ext uri="{FF2B5EF4-FFF2-40B4-BE49-F238E27FC236}">
                  <a16:creationId xmlns:a16="http://schemas.microsoft.com/office/drawing/2014/main" id="{EEF96A46-64DE-28BA-97BB-EA947BD69A44}"/>
                </a:ext>
              </a:extLst>
            </p:cNvPr>
            <p:cNvSpPr txBox="1"/>
            <p:nvPr/>
          </p:nvSpPr>
          <p:spPr>
            <a:xfrm>
              <a:off x="5278867" y="4411324"/>
              <a:ext cx="2242299" cy="334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Fira Sans" panose="020B0503050000020004" pitchFamily="34" charset="0"/>
                </a:rPr>
                <a:t>Excel Dashboard</a:t>
              </a:r>
            </a:p>
          </p:txBody>
        </p:sp>
        <p:sp>
          <p:nvSpPr>
            <p:cNvPr id="34" name="Google Shape;1094;p45">
              <a:extLst>
                <a:ext uri="{FF2B5EF4-FFF2-40B4-BE49-F238E27FC236}">
                  <a16:creationId xmlns:a16="http://schemas.microsoft.com/office/drawing/2014/main" id="{27F045F9-3B12-D852-A239-EBAB830FC438}"/>
                </a:ext>
              </a:extLst>
            </p:cNvPr>
            <p:cNvSpPr txBox="1"/>
            <p:nvPr/>
          </p:nvSpPr>
          <p:spPr>
            <a:xfrm>
              <a:off x="5278867" y="5177834"/>
              <a:ext cx="2242299" cy="334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Fira Sans" panose="020B0503050000020004" pitchFamily="34" charset="0"/>
                </a:rPr>
                <a:t>SQL Queries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A42949E-71DC-6BD5-36BE-2D2DE6AF2C7B}"/>
                </a:ext>
              </a:extLst>
            </p:cNvPr>
            <p:cNvSpPr/>
            <p:nvPr/>
          </p:nvSpPr>
          <p:spPr>
            <a:xfrm>
              <a:off x="8450369" y="1249487"/>
              <a:ext cx="526472" cy="5264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Fira Sans" panose="020B05030500000200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0C5091-BA93-04A7-EA39-07C53D6F0452}"/>
                </a:ext>
              </a:extLst>
            </p:cNvPr>
            <p:cNvSpPr txBox="1"/>
            <p:nvPr/>
          </p:nvSpPr>
          <p:spPr>
            <a:xfrm>
              <a:off x="8504253" y="13280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Fira Sans" panose="020B0503050000020004" pitchFamily="34" charset="0"/>
                </a:rPr>
                <a:t>13</a:t>
              </a:r>
              <a:endParaRPr lang="en-IN" dirty="0">
                <a:latin typeface="Fira Sans" panose="020B0503050000020004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8E329B5-58CB-CA84-20CB-158AE980F690}"/>
                </a:ext>
              </a:extLst>
            </p:cNvPr>
            <p:cNvSpPr/>
            <p:nvPr/>
          </p:nvSpPr>
          <p:spPr>
            <a:xfrm>
              <a:off x="8450369" y="2015998"/>
              <a:ext cx="526472" cy="5264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Fira Sans" panose="020B05030500000200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F627A1-CD67-F4BB-9D9A-819F99950D6A}"/>
                </a:ext>
              </a:extLst>
            </p:cNvPr>
            <p:cNvSpPr txBox="1"/>
            <p:nvPr/>
          </p:nvSpPr>
          <p:spPr>
            <a:xfrm>
              <a:off x="8504253" y="209456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Fira Sans" panose="020B0503050000020004" pitchFamily="34" charset="0"/>
                </a:rPr>
                <a:t>14</a:t>
              </a:r>
              <a:endParaRPr lang="en-IN" dirty="0">
                <a:latin typeface="Fira Sans" panose="020B0503050000020004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40AAC14-5AF9-54E6-6B7B-11BC4C5884EB}"/>
                </a:ext>
              </a:extLst>
            </p:cNvPr>
            <p:cNvSpPr/>
            <p:nvPr/>
          </p:nvSpPr>
          <p:spPr>
            <a:xfrm>
              <a:off x="8450369" y="2782509"/>
              <a:ext cx="526472" cy="5264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Fira Sans" panose="020B05030500000200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6C71443-6BD4-60B3-4C03-4C40389DCE63}"/>
                </a:ext>
              </a:extLst>
            </p:cNvPr>
            <p:cNvSpPr txBox="1"/>
            <p:nvPr/>
          </p:nvSpPr>
          <p:spPr>
            <a:xfrm>
              <a:off x="8504253" y="286107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Fira Sans" panose="020B0503050000020004" pitchFamily="34" charset="0"/>
                </a:rPr>
                <a:t>15</a:t>
              </a:r>
              <a:endParaRPr lang="en-IN" dirty="0">
                <a:latin typeface="Fira Sans" panose="020B0503050000020004" pitchFamily="34" charset="0"/>
              </a:endParaRPr>
            </a:p>
          </p:txBody>
        </p:sp>
        <p:sp>
          <p:nvSpPr>
            <p:cNvPr id="47" name="Google Shape;1094;p45">
              <a:extLst>
                <a:ext uri="{FF2B5EF4-FFF2-40B4-BE49-F238E27FC236}">
                  <a16:creationId xmlns:a16="http://schemas.microsoft.com/office/drawing/2014/main" id="{CAB0E9E6-D20C-9D01-9C0F-5CB93DD7DE42}"/>
                </a:ext>
              </a:extLst>
            </p:cNvPr>
            <p:cNvSpPr txBox="1"/>
            <p:nvPr/>
          </p:nvSpPr>
          <p:spPr>
            <a:xfrm>
              <a:off x="9057879" y="1345280"/>
              <a:ext cx="2242299" cy="334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Fira Sans" panose="020B0503050000020004" pitchFamily="34" charset="0"/>
                </a:rPr>
                <a:t>Powerbi Dashboard</a:t>
              </a:r>
            </a:p>
          </p:txBody>
        </p:sp>
        <p:sp>
          <p:nvSpPr>
            <p:cNvPr id="48" name="Google Shape;1094;p45">
              <a:extLst>
                <a:ext uri="{FF2B5EF4-FFF2-40B4-BE49-F238E27FC236}">
                  <a16:creationId xmlns:a16="http://schemas.microsoft.com/office/drawing/2014/main" id="{2D2506E3-1C0E-1561-367C-9A6AE9A047A8}"/>
                </a:ext>
              </a:extLst>
            </p:cNvPr>
            <p:cNvSpPr txBox="1"/>
            <p:nvPr/>
          </p:nvSpPr>
          <p:spPr>
            <a:xfrm>
              <a:off x="9057879" y="2111791"/>
              <a:ext cx="2242299" cy="334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Fira Sans" panose="020B0503050000020004" pitchFamily="34" charset="0"/>
                </a:rPr>
                <a:t>Tableau Dashboard</a:t>
              </a:r>
            </a:p>
          </p:txBody>
        </p:sp>
        <p:sp>
          <p:nvSpPr>
            <p:cNvPr id="49" name="Google Shape;1094;p45">
              <a:extLst>
                <a:ext uri="{FF2B5EF4-FFF2-40B4-BE49-F238E27FC236}">
                  <a16:creationId xmlns:a16="http://schemas.microsoft.com/office/drawing/2014/main" id="{93DBF0FD-EF36-7D5A-4D5C-6735A4E72548}"/>
                </a:ext>
              </a:extLst>
            </p:cNvPr>
            <p:cNvSpPr txBox="1"/>
            <p:nvPr/>
          </p:nvSpPr>
          <p:spPr>
            <a:xfrm>
              <a:off x="9057879" y="2878302"/>
              <a:ext cx="2242299" cy="334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Fira Sans" panose="020B0503050000020004" pitchFamily="34" charset="0"/>
                </a:rPr>
                <a:t>Challenges how we over come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BD19F1E-8687-10EF-5941-2651F15FD28D}"/>
                </a:ext>
              </a:extLst>
            </p:cNvPr>
            <p:cNvCxnSpPr>
              <a:cxnSpLocks/>
            </p:cNvCxnSpPr>
            <p:nvPr/>
          </p:nvCxnSpPr>
          <p:spPr>
            <a:xfrm>
              <a:off x="4193587" y="1381105"/>
              <a:ext cx="0" cy="409579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0B985EB-0C3E-1364-3CC0-9F931101BFD2}"/>
                </a:ext>
              </a:extLst>
            </p:cNvPr>
            <p:cNvCxnSpPr>
              <a:cxnSpLocks/>
            </p:cNvCxnSpPr>
            <p:nvPr/>
          </p:nvCxnSpPr>
          <p:spPr>
            <a:xfrm>
              <a:off x="7985767" y="1381105"/>
              <a:ext cx="0" cy="409579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Google Shape;1094;p45">
            <a:extLst>
              <a:ext uri="{FF2B5EF4-FFF2-40B4-BE49-F238E27FC236}">
                <a16:creationId xmlns:a16="http://schemas.microsoft.com/office/drawing/2014/main" id="{0595AD17-C94E-A1F1-5EBD-D7B32B08845E}"/>
              </a:ext>
            </a:extLst>
          </p:cNvPr>
          <p:cNvSpPr txBox="1"/>
          <p:nvPr/>
        </p:nvSpPr>
        <p:spPr>
          <a:xfrm>
            <a:off x="6591874" y="2829577"/>
            <a:ext cx="2402336" cy="33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ira Sans" panose="020B0503050000020004" pitchFamily="34" charset="0"/>
              </a:rPr>
              <a:t>YTD</a:t>
            </a:r>
          </a:p>
        </p:txBody>
      </p:sp>
    </p:spTree>
    <p:extLst>
      <p:ext uri="{BB962C8B-B14F-4D97-AF65-F5344CB8AC3E}">
        <p14:creationId xmlns:p14="http://schemas.microsoft.com/office/powerpoint/2010/main" val="2415314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41AE9E09-9C57-E951-2D29-E45A55F71A99}"/>
              </a:ext>
            </a:extLst>
          </p:cNvPr>
          <p:cNvSpPr/>
          <p:nvPr/>
        </p:nvSpPr>
        <p:spPr>
          <a:xfrm>
            <a:off x="0" y="20052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A6C8E09-F37C-4756-C603-C81A96134471}"/>
              </a:ext>
            </a:extLst>
          </p:cNvPr>
          <p:cNvSpPr/>
          <p:nvPr/>
        </p:nvSpPr>
        <p:spPr>
          <a:xfrm>
            <a:off x="857954" y="220104"/>
            <a:ext cx="1279019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TOTAL DISCHARGE</a:t>
            </a:r>
            <a:endParaRPr lang="en-US" sz="36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95B0391-89EF-5F46-7FA6-D5BF78F3DD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3670185"/>
              </p:ext>
            </p:extLst>
          </p:nvPr>
        </p:nvGraphicFramePr>
        <p:xfrm>
          <a:off x="5074276" y="1381386"/>
          <a:ext cx="4481848" cy="2403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Shape 0">
            <a:extLst>
              <a:ext uri="{FF2B5EF4-FFF2-40B4-BE49-F238E27FC236}">
                <a16:creationId xmlns:a16="http://schemas.microsoft.com/office/drawing/2014/main" id="{42E815B6-6ED2-5602-D973-F463697A8BF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0" name="Shape 1">
            <a:extLst>
              <a:ext uri="{FF2B5EF4-FFF2-40B4-BE49-F238E27FC236}">
                <a16:creationId xmlns:a16="http://schemas.microsoft.com/office/drawing/2014/main" id="{E8965FC2-E191-7322-D8D3-4FB08C0D691E}"/>
              </a:ext>
            </a:extLst>
          </p:cNvPr>
          <p:cNvSpPr/>
          <p:nvPr/>
        </p:nvSpPr>
        <p:spPr>
          <a:xfrm>
            <a:off x="0" y="-9649"/>
            <a:ext cx="14630400" cy="837812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15F397EC-60F4-E1BE-10AD-D4391AD0B191}"/>
              </a:ext>
            </a:extLst>
          </p:cNvPr>
          <p:cNvSpPr/>
          <p:nvPr/>
        </p:nvSpPr>
        <p:spPr>
          <a:xfrm>
            <a:off x="0" y="31648"/>
            <a:ext cx="14630400" cy="687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13"/>
              </a:lnSpc>
              <a:buNone/>
            </a:pPr>
            <a:r>
              <a:rPr lang="en-US" sz="4331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TOTAL DISCHARGE</a:t>
            </a:r>
            <a:endParaRPr lang="en-US" sz="4331" dirty="0"/>
          </a:p>
        </p:txBody>
      </p:sp>
      <p:sp>
        <p:nvSpPr>
          <p:cNvPr id="32" name="Shape 3">
            <a:extLst>
              <a:ext uri="{FF2B5EF4-FFF2-40B4-BE49-F238E27FC236}">
                <a16:creationId xmlns:a16="http://schemas.microsoft.com/office/drawing/2014/main" id="{0B05B101-4DFF-5F1A-3150-92DAE0740FC0}"/>
              </a:ext>
            </a:extLst>
          </p:cNvPr>
          <p:cNvSpPr/>
          <p:nvPr/>
        </p:nvSpPr>
        <p:spPr>
          <a:xfrm>
            <a:off x="769977" y="1395214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33" name="Text 4">
            <a:extLst>
              <a:ext uri="{FF2B5EF4-FFF2-40B4-BE49-F238E27FC236}">
                <a16:creationId xmlns:a16="http://schemas.microsoft.com/office/drawing/2014/main" id="{94708D55-7E44-49FB-D212-A331461CCF8E}"/>
              </a:ext>
            </a:extLst>
          </p:cNvPr>
          <p:cNvSpPr/>
          <p:nvPr/>
        </p:nvSpPr>
        <p:spPr>
          <a:xfrm>
            <a:off x="934879" y="1447125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598" dirty="0"/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462B3A3C-F5AA-C8FA-7A4E-B94B882B22C6}"/>
              </a:ext>
            </a:extLst>
          </p:cNvPr>
          <p:cNvSpPr/>
          <p:nvPr/>
        </p:nvSpPr>
        <p:spPr>
          <a:xfrm>
            <a:off x="1454348" y="1405374"/>
            <a:ext cx="2749987" cy="4124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OBJECTIVE</a:t>
            </a:r>
            <a:r>
              <a:rPr lang="en-US" sz="2165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</a:t>
            </a:r>
            <a:endParaRPr lang="en-US" sz="2165" dirty="0"/>
          </a:p>
        </p:txBody>
      </p:sp>
      <p:sp>
        <p:nvSpPr>
          <p:cNvPr id="35" name="Text 6">
            <a:extLst>
              <a:ext uri="{FF2B5EF4-FFF2-40B4-BE49-F238E27FC236}">
                <a16:creationId xmlns:a16="http://schemas.microsoft.com/office/drawing/2014/main" id="{CBF0179B-E239-0295-F918-997DB81D3A3F}"/>
              </a:ext>
            </a:extLst>
          </p:cNvPr>
          <p:cNvSpPr/>
          <p:nvPr/>
        </p:nvSpPr>
        <p:spPr>
          <a:xfrm>
            <a:off x="1484828" y="1749959"/>
            <a:ext cx="8317094" cy="4124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measure the hospital's patient throughput over a five-year period (2016-2020).</a:t>
            </a:r>
          </a:p>
          <a:p>
            <a:pPr marL="0" indent="0" algn="just">
              <a:lnSpc>
                <a:spcPts val="2772"/>
              </a:lnSpc>
              <a:buNone/>
            </a:pPr>
            <a:endParaRPr lang="en-US" sz="1732" dirty="0">
              <a:solidFill>
                <a:srgbClr val="DAD1E6"/>
              </a:solidFill>
              <a:latin typeface="Fira Sans" pitchFamily="34" charset="0"/>
            </a:endParaRPr>
          </a:p>
        </p:txBody>
      </p:sp>
      <p:sp>
        <p:nvSpPr>
          <p:cNvPr id="36" name="Shape 7">
            <a:extLst>
              <a:ext uri="{FF2B5EF4-FFF2-40B4-BE49-F238E27FC236}">
                <a16:creationId xmlns:a16="http://schemas.microsoft.com/office/drawing/2014/main" id="{4AAF8D22-E996-E159-A220-F7A77E67449D}"/>
              </a:ext>
            </a:extLst>
          </p:cNvPr>
          <p:cNvSpPr/>
          <p:nvPr/>
        </p:nvSpPr>
        <p:spPr>
          <a:xfrm>
            <a:off x="769977" y="2689028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37" name="Text 8">
            <a:extLst>
              <a:ext uri="{FF2B5EF4-FFF2-40B4-BE49-F238E27FC236}">
                <a16:creationId xmlns:a16="http://schemas.microsoft.com/office/drawing/2014/main" id="{EC20C0F0-05FC-FBE6-FB27-09BCE205EE2C}"/>
              </a:ext>
            </a:extLst>
          </p:cNvPr>
          <p:cNvSpPr/>
          <p:nvPr/>
        </p:nvSpPr>
        <p:spPr>
          <a:xfrm>
            <a:off x="934879" y="2741538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598" dirty="0"/>
          </a:p>
        </p:txBody>
      </p:sp>
      <p:sp>
        <p:nvSpPr>
          <p:cNvPr id="38" name="Text 9">
            <a:extLst>
              <a:ext uri="{FF2B5EF4-FFF2-40B4-BE49-F238E27FC236}">
                <a16:creationId xmlns:a16="http://schemas.microsoft.com/office/drawing/2014/main" id="{CD9EC5DE-CD39-4925-1081-009D9E45A2CD}"/>
              </a:ext>
            </a:extLst>
          </p:cNvPr>
          <p:cNvSpPr/>
          <p:nvPr/>
        </p:nvSpPr>
        <p:spPr>
          <a:xfrm>
            <a:off x="1454348" y="2683177"/>
            <a:ext cx="2749987" cy="4173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IMPORTANCE</a:t>
            </a:r>
            <a:r>
              <a:rPr lang="en-US" sz="2165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</a:t>
            </a:r>
            <a:endParaRPr lang="en-US" sz="2165" dirty="0"/>
          </a:p>
        </p:txBody>
      </p:sp>
      <p:sp>
        <p:nvSpPr>
          <p:cNvPr id="39" name="Text 10">
            <a:extLst>
              <a:ext uri="{FF2B5EF4-FFF2-40B4-BE49-F238E27FC236}">
                <a16:creationId xmlns:a16="http://schemas.microsoft.com/office/drawing/2014/main" id="{02FEF383-BAA3-BEEE-8F21-1C9E5B7C88E4}"/>
              </a:ext>
            </a:extLst>
          </p:cNvPr>
          <p:cNvSpPr/>
          <p:nvPr/>
        </p:nvSpPr>
        <p:spPr>
          <a:xfrm>
            <a:off x="1484828" y="3183971"/>
            <a:ext cx="6889194" cy="10604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Tracking the total number of discharges can indicate the </a:t>
            </a:r>
          </a:p>
          <a:p>
            <a:pPr marL="0" indent="0" algn="just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hospital’s capacity utilization, efficiency in patient care,</a:t>
            </a:r>
          </a:p>
          <a:p>
            <a:pPr marL="0" indent="0" algn="just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and overall operational performance.</a:t>
            </a:r>
            <a:endParaRPr lang="en-US" sz="1732" dirty="0"/>
          </a:p>
        </p:txBody>
      </p:sp>
      <p:sp>
        <p:nvSpPr>
          <p:cNvPr id="41" name="Text 12">
            <a:extLst>
              <a:ext uri="{FF2B5EF4-FFF2-40B4-BE49-F238E27FC236}">
                <a16:creationId xmlns:a16="http://schemas.microsoft.com/office/drawing/2014/main" id="{D8204E7B-7A63-2071-C74A-EC6AA5ABB09B}"/>
              </a:ext>
            </a:extLst>
          </p:cNvPr>
          <p:cNvSpPr/>
          <p:nvPr/>
        </p:nvSpPr>
        <p:spPr>
          <a:xfrm>
            <a:off x="934879" y="4547692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endParaRPr lang="en-US" sz="2598" dirty="0"/>
          </a:p>
        </p:txBody>
      </p:sp>
      <p:sp>
        <p:nvSpPr>
          <p:cNvPr id="42" name="Text 13">
            <a:extLst>
              <a:ext uri="{FF2B5EF4-FFF2-40B4-BE49-F238E27FC236}">
                <a16:creationId xmlns:a16="http://schemas.microsoft.com/office/drawing/2014/main" id="{915B29ED-1855-FCDC-D572-FFCCFAFDFA9B}"/>
              </a:ext>
            </a:extLst>
          </p:cNvPr>
          <p:cNvSpPr/>
          <p:nvPr/>
        </p:nvSpPr>
        <p:spPr>
          <a:xfrm>
            <a:off x="1454348" y="4543890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endParaRPr lang="en-US" sz="2165" dirty="0"/>
          </a:p>
        </p:txBody>
      </p:sp>
      <p:sp>
        <p:nvSpPr>
          <p:cNvPr id="43" name="Text 14">
            <a:extLst>
              <a:ext uri="{FF2B5EF4-FFF2-40B4-BE49-F238E27FC236}">
                <a16:creationId xmlns:a16="http://schemas.microsoft.com/office/drawing/2014/main" id="{2569079B-E72A-30A3-7CFC-3EB339A8DE43}"/>
              </a:ext>
            </a:extLst>
          </p:cNvPr>
          <p:cNvSpPr/>
          <p:nvPr/>
        </p:nvSpPr>
        <p:spPr>
          <a:xfrm>
            <a:off x="1484828" y="4950216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2772"/>
              </a:lnSpc>
              <a:buNone/>
            </a:pPr>
            <a:endParaRPr lang="en-US" sz="1732" dirty="0">
              <a:solidFill>
                <a:srgbClr val="DAD1E6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4890B12-F3CB-4902-E9ED-0E4DEB040F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0148961"/>
              </p:ext>
            </p:extLst>
          </p:nvPr>
        </p:nvGraphicFramePr>
        <p:xfrm>
          <a:off x="7315199" y="2920721"/>
          <a:ext cx="6901775" cy="4958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25786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2ED21D4B-41E9-36CB-5BFE-4E952D42C868}"/>
              </a:ext>
            </a:extLst>
          </p:cNvPr>
          <p:cNvSpPr/>
          <p:nvPr/>
        </p:nvSpPr>
        <p:spPr>
          <a:xfrm>
            <a:off x="0" y="20052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F51DB008-34AC-BB0E-066A-B547BDF21F2C}"/>
              </a:ext>
            </a:extLst>
          </p:cNvPr>
          <p:cNvSpPr/>
          <p:nvPr/>
        </p:nvSpPr>
        <p:spPr>
          <a:xfrm>
            <a:off x="857954" y="220104"/>
            <a:ext cx="1279019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TOTAL DISCHARGE</a:t>
            </a:r>
            <a:endParaRPr lang="en-US" sz="36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98F4BF5-7286-7AC1-EB37-EF594EEAAB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7880535"/>
              </p:ext>
            </p:extLst>
          </p:nvPr>
        </p:nvGraphicFramePr>
        <p:xfrm>
          <a:off x="5074276" y="1381386"/>
          <a:ext cx="4481848" cy="2403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hape 0">
            <a:extLst>
              <a:ext uri="{FF2B5EF4-FFF2-40B4-BE49-F238E27FC236}">
                <a16:creationId xmlns:a16="http://schemas.microsoft.com/office/drawing/2014/main" id="{8F8C897B-A0FC-7186-27F5-C12E2CCBC862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FF8C9CA1-E6CC-2852-4617-E0C71CEBA8FD}"/>
              </a:ext>
            </a:extLst>
          </p:cNvPr>
          <p:cNvSpPr/>
          <p:nvPr/>
        </p:nvSpPr>
        <p:spPr>
          <a:xfrm>
            <a:off x="0" y="10026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B77EAFDF-7F5C-7243-6677-DB369EB4229D}"/>
              </a:ext>
            </a:extLst>
          </p:cNvPr>
          <p:cNvSpPr/>
          <p:nvPr/>
        </p:nvSpPr>
        <p:spPr>
          <a:xfrm>
            <a:off x="0" y="31648"/>
            <a:ext cx="14630400" cy="687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13"/>
              </a:lnSpc>
              <a:buNone/>
            </a:pPr>
            <a:r>
              <a:rPr lang="en-US" sz="4331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PATIENT DAYS</a:t>
            </a:r>
            <a:endParaRPr lang="en-US" sz="4331" dirty="0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B649FAD7-72C1-E01E-29A9-8872204F01DC}"/>
              </a:ext>
            </a:extLst>
          </p:cNvPr>
          <p:cNvSpPr/>
          <p:nvPr/>
        </p:nvSpPr>
        <p:spPr>
          <a:xfrm>
            <a:off x="769977" y="1395214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4A16D4BA-B672-33A9-C2E3-38D7C35C9D18}"/>
              </a:ext>
            </a:extLst>
          </p:cNvPr>
          <p:cNvSpPr/>
          <p:nvPr/>
        </p:nvSpPr>
        <p:spPr>
          <a:xfrm>
            <a:off x="934879" y="1447125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598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75452C0A-4E8B-3280-6501-A6A9CF29A7B0}"/>
              </a:ext>
            </a:extLst>
          </p:cNvPr>
          <p:cNvSpPr/>
          <p:nvPr/>
        </p:nvSpPr>
        <p:spPr>
          <a:xfrm>
            <a:off x="1454348" y="1405374"/>
            <a:ext cx="2749987" cy="4124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OBJECTIVE</a:t>
            </a:r>
            <a:r>
              <a:rPr lang="en-US" sz="2165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</a:t>
            </a:r>
            <a:endParaRPr lang="en-US" sz="2165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700D4075-49EE-D140-216B-E49B27B2303C}"/>
              </a:ext>
            </a:extLst>
          </p:cNvPr>
          <p:cNvSpPr/>
          <p:nvPr/>
        </p:nvSpPr>
        <p:spPr>
          <a:xfrm>
            <a:off x="1484828" y="1749959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monitor the total number of patient days, reflecting the duration of care </a:t>
            </a:r>
          </a:p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provided within the hospital over a five-year period (2016-2020).</a:t>
            </a:r>
            <a:endParaRPr lang="en-US" sz="1732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02FA55BD-0F66-63BB-430A-D14FB408E650}"/>
              </a:ext>
            </a:extLst>
          </p:cNvPr>
          <p:cNvSpPr/>
          <p:nvPr/>
        </p:nvSpPr>
        <p:spPr>
          <a:xfrm>
            <a:off x="797420" y="2957802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19733C02-24C5-D4AD-CA61-F5C3A446FAC5}"/>
              </a:ext>
            </a:extLst>
          </p:cNvPr>
          <p:cNvSpPr/>
          <p:nvPr/>
        </p:nvSpPr>
        <p:spPr>
          <a:xfrm>
            <a:off x="934878" y="3008967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598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CABD7C19-3974-AFAC-444E-51518A243807}"/>
              </a:ext>
            </a:extLst>
          </p:cNvPr>
          <p:cNvSpPr/>
          <p:nvPr/>
        </p:nvSpPr>
        <p:spPr>
          <a:xfrm>
            <a:off x="1454348" y="2957802"/>
            <a:ext cx="2749987" cy="563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IMPORTANCE</a:t>
            </a:r>
            <a:r>
              <a:rPr lang="en-US" sz="2165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</a:t>
            </a:r>
            <a:endParaRPr lang="en-US" sz="2165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4F29AEB2-B740-0829-52C1-9B76985C0814}"/>
              </a:ext>
            </a:extLst>
          </p:cNvPr>
          <p:cNvSpPr/>
          <p:nvPr/>
        </p:nvSpPr>
        <p:spPr>
          <a:xfrm>
            <a:off x="1484827" y="3418754"/>
            <a:ext cx="7793783" cy="6960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Patient Days is a crucial indicator of hospital utilization, resource allocation, </a:t>
            </a:r>
          </a:p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and the average length of stay for patients.</a:t>
            </a:r>
            <a:endParaRPr lang="en-US" sz="1732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4D87B6D9-3649-AC8C-82CD-B55CCBE91329}"/>
              </a:ext>
            </a:extLst>
          </p:cNvPr>
          <p:cNvSpPr/>
          <p:nvPr/>
        </p:nvSpPr>
        <p:spPr>
          <a:xfrm>
            <a:off x="879870" y="4564817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endParaRPr lang="en-US" sz="2598" dirty="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D6E59166-C185-BD81-867E-ECB7E8AC794C}"/>
              </a:ext>
            </a:extLst>
          </p:cNvPr>
          <p:cNvSpPr/>
          <p:nvPr/>
        </p:nvSpPr>
        <p:spPr>
          <a:xfrm>
            <a:off x="1454348" y="4520390"/>
            <a:ext cx="2749987" cy="494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endParaRPr lang="en-US" sz="2165" dirty="0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134DA085-4A80-B1FD-C6B5-BA2DCD7EDF18}"/>
              </a:ext>
            </a:extLst>
          </p:cNvPr>
          <p:cNvSpPr/>
          <p:nvPr/>
        </p:nvSpPr>
        <p:spPr>
          <a:xfrm>
            <a:off x="1484827" y="5015333"/>
            <a:ext cx="6990099" cy="8071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endParaRPr lang="en-US" sz="1732" dirty="0">
              <a:solidFill>
                <a:srgbClr val="DAD1E6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</p:txBody>
      </p:sp>
      <p:sp>
        <p:nvSpPr>
          <p:cNvPr id="29" name="Text 16">
            <a:extLst>
              <a:ext uri="{FF2B5EF4-FFF2-40B4-BE49-F238E27FC236}">
                <a16:creationId xmlns:a16="http://schemas.microsoft.com/office/drawing/2014/main" id="{DE0F3187-72BF-FC4A-8003-8F21A96B49F6}"/>
              </a:ext>
            </a:extLst>
          </p:cNvPr>
          <p:cNvSpPr/>
          <p:nvPr/>
        </p:nvSpPr>
        <p:spPr>
          <a:xfrm>
            <a:off x="934879" y="5331897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endParaRPr lang="en-US" sz="2598" dirty="0"/>
          </a:p>
        </p:txBody>
      </p:sp>
      <p:sp>
        <p:nvSpPr>
          <p:cNvPr id="30" name="Text 17">
            <a:extLst>
              <a:ext uri="{FF2B5EF4-FFF2-40B4-BE49-F238E27FC236}">
                <a16:creationId xmlns:a16="http://schemas.microsoft.com/office/drawing/2014/main" id="{38C60452-9698-3E1E-D9AA-C2BF993EB6CC}"/>
              </a:ext>
            </a:extLst>
          </p:cNvPr>
          <p:cNvSpPr/>
          <p:nvPr/>
        </p:nvSpPr>
        <p:spPr>
          <a:xfrm>
            <a:off x="1454348" y="5366723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endParaRPr lang="en-US" sz="2400" dirty="0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C382037-29C5-C2E5-D4DE-1AE0287A5C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4530582"/>
              </p:ext>
            </p:extLst>
          </p:nvPr>
        </p:nvGraphicFramePr>
        <p:xfrm>
          <a:off x="6576164" y="3908121"/>
          <a:ext cx="7590772" cy="3945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97642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C889EFB0-C062-230D-3723-4B3C6EC7DAB0}"/>
              </a:ext>
            </a:extLst>
          </p:cNvPr>
          <p:cNvSpPr/>
          <p:nvPr/>
        </p:nvSpPr>
        <p:spPr>
          <a:xfrm>
            <a:off x="0" y="20052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5E2BD116-0F84-5A20-03F8-AFD19AE07BBD}"/>
              </a:ext>
            </a:extLst>
          </p:cNvPr>
          <p:cNvSpPr/>
          <p:nvPr/>
        </p:nvSpPr>
        <p:spPr>
          <a:xfrm>
            <a:off x="857954" y="220104"/>
            <a:ext cx="1279019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TOTAL DISCHARGE</a:t>
            </a:r>
            <a:endParaRPr lang="en-US" sz="36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BEE7FEA-CB0E-48F7-EF68-7C938404CA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5464474"/>
              </p:ext>
            </p:extLst>
          </p:nvPr>
        </p:nvGraphicFramePr>
        <p:xfrm>
          <a:off x="5074276" y="1381386"/>
          <a:ext cx="4481848" cy="2403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hape 0">
            <a:extLst>
              <a:ext uri="{FF2B5EF4-FFF2-40B4-BE49-F238E27FC236}">
                <a16:creationId xmlns:a16="http://schemas.microsoft.com/office/drawing/2014/main" id="{16D2FD1A-75CF-02FC-249D-B52C02F1DB8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E3C9A1EF-6CBF-60B6-2D1E-4F352E142B94}"/>
              </a:ext>
            </a:extLst>
          </p:cNvPr>
          <p:cNvSpPr/>
          <p:nvPr/>
        </p:nvSpPr>
        <p:spPr>
          <a:xfrm>
            <a:off x="0" y="0"/>
            <a:ext cx="14630400" cy="8459668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F523D4D-8C53-65DF-A122-D5A7B02730FF}"/>
              </a:ext>
            </a:extLst>
          </p:cNvPr>
          <p:cNvSpPr/>
          <p:nvPr/>
        </p:nvSpPr>
        <p:spPr>
          <a:xfrm>
            <a:off x="0" y="31648"/>
            <a:ext cx="14630400" cy="687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13"/>
              </a:lnSpc>
              <a:buNone/>
            </a:pPr>
            <a:r>
              <a:rPr lang="en-US" sz="4331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NET PATIENT REVENUE</a:t>
            </a:r>
            <a:endParaRPr lang="en-US" sz="4331" dirty="0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8CA9AB25-82E5-D9C5-AF5F-927375A106A1}"/>
              </a:ext>
            </a:extLst>
          </p:cNvPr>
          <p:cNvSpPr/>
          <p:nvPr/>
        </p:nvSpPr>
        <p:spPr>
          <a:xfrm>
            <a:off x="769977" y="1395214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FDBAD72D-B165-6B34-75FA-350899B32C66}"/>
              </a:ext>
            </a:extLst>
          </p:cNvPr>
          <p:cNvSpPr/>
          <p:nvPr/>
        </p:nvSpPr>
        <p:spPr>
          <a:xfrm>
            <a:off x="934879" y="1447125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598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69957D46-C695-4016-92F7-0ACCCC66F546}"/>
              </a:ext>
            </a:extLst>
          </p:cNvPr>
          <p:cNvSpPr/>
          <p:nvPr/>
        </p:nvSpPr>
        <p:spPr>
          <a:xfrm>
            <a:off x="1454348" y="1405374"/>
            <a:ext cx="2749987" cy="4124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OBJECTIVE</a:t>
            </a:r>
            <a:r>
              <a:rPr lang="en-US" sz="2165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</a:t>
            </a:r>
            <a:endParaRPr lang="en-US" sz="2165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FC015798-A508-5CAA-6370-240917061CA5}"/>
              </a:ext>
            </a:extLst>
          </p:cNvPr>
          <p:cNvSpPr/>
          <p:nvPr/>
        </p:nvSpPr>
        <p:spPr>
          <a:xfrm>
            <a:off x="1484828" y="1749959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track the revenue generated from patient services over the five-year period (2016-2020).</a:t>
            </a:r>
            <a:endParaRPr lang="en-US" sz="1732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1CF5331B-0AA3-7AE1-D703-119E62496CE6}"/>
              </a:ext>
            </a:extLst>
          </p:cNvPr>
          <p:cNvSpPr/>
          <p:nvPr/>
        </p:nvSpPr>
        <p:spPr>
          <a:xfrm>
            <a:off x="769977" y="2524126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1D059F65-F487-E65E-6174-060F552ED8FE}"/>
              </a:ext>
            </a:extLst>
          </p:cNvPr>
          <p:cNvSpPr/>
          <p:nvPr/>
        </p:nvSpPr>
        <p:spPr>
          <a:xfrm>
            <a:off x="934879" y="2589649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598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4653BBF5-F07A-C220-B6D1-38A0CAF2A6AA}"/>
              </a:ext>
            </a:extLst>
          </p:cNvPr>
          <p:cNvSpPr/>
          <p:nvPr/>
        </p:nvSpPr>
        <p:spPr>
          <a:xfrm>
            <a:off x="1454348" y="2573695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IMPORTANCE</a:t>
            </a:r>
            <a:r>
              <a:rPr lang="en-US" sz="2165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</a:t>
            </a:r>
            <a:endParaRPr lang="en-US" sz="2165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C5B7A3AC-8ABE-9958-1B09-5A441C249EB6}"/>
              </a:ext>
            </a:extLst>
          </p:cNvPr>
          <p:cNvSpPr/>
          <p:nvPr/>
        </p:nvSpPr>
        <p:spPr>
          <a:xfrm>
            <a:off x="1484828" y="2962592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Net Patient Revenue reflects the hospital's financial health, directly tied to </a:t>
            </a:r>
          </a:p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patient care services and billing efficiency</a:t>
            </a:r>
            <a:endParaRPr lang="en-US" sz="1732" dirty="0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DF56D7FC-B17F-DEFC-788E-F587835B7235}"/>
              </a:ext>
            </a:extLst>
          </p:cNvPr>
          <p:cNvSpPr/>
          <p:nvPr/>
        </p:nvSpPr>
        <p:spPr>
          <a:xfrm>
            <a:off x="772697" y="3897034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4786D907-7F60-16A3-7A73-3A9F768B0671}"/>
              </a:ext>
            </a:extLst>
          </p:cNvPr>
          <p:cNvSpPr/>
          <p:nvPr/>
        </p:nvSpPr>
        <p:spPr>
          <a:xfrm>
            <a:off x="934879" y="3945533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598" dirty="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0DF9A048-EE88-71CF-D2F5-F17E3BE3D57E}"/>
              </a:ext>
            </a:extLst>
          </p:cNvPr>
          <p:cNvSpPr/>
          <p:nvPr/>
        </p:nvSpPr>
        <p:spPr>
          <a:xfrm>
            <a:off x="1454348" y="3986332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YEARLY REVENUE</a:t>
            </a:r>
            <a:r>
              <a:rPr lang="en-US" sz="2165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</a:t>
            </a:r>
            <a:endParaRPr lang="en-US" sz="2165" dirty="0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8463EBB2-A981-6F20-1213-165E8F3CAFE1}"/>
              </a:ext>
            </a:extLst>
          </p:cNvPr>
          <p:cNvSpPr/>
          <p:nvPr/>
        </p:nvSpPr>
        <p:spPr>
          <a:xfrm>
            <a:off x="1484828" y="4370357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Compare net patient revenue</a:t>
            </a:r>
          </a:p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annually to assess</a:t>
            </a:r>
          </a:p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financial growth or decline.</a:t>
            </a:r>
          </a:p>
        </p:txBody>
      </p:sp>
      <p:sp>
        <p:nvSpPr>
          <p:cNvPr id="27" name="Text 16">
            <a:extLst>
              <a:ext uri="{FF2B5EF4-FFF2-40B4-BE49-F238E27FC236}">
                <a16:creationId xmlns:a16="http://schemas.microsoft.com/office/drawing/2014/main" id="{CD0D8CF8-8306-967C-FBC1-9DFA7D11A538}"/>
              </a:ext>
            </a:extLst>
          </p:cNvPr>
          <p:cNvSpPr/>
          <p:nvPr/>
        </p:nvSpPr>
        <p:spPr>
          <a:xfrm>
            <a:off x="934879" y="5331897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endParaRPr lang="en-US" sz="2598" dirty="0"/>
          </a:p>
        </p:txBody>
      </p:sp>
      <p:sp>
        <p:nvSpPr>
          <p:cNvPr id="28" name="Text 17">
            <a:extLst>
              <a:ext uri="{FF2B5EF4-FFF2-40B4-BE49-F238E27FC236}">
                <a16:creationId xmlns:a16="http://schemas.microsoft.com/office/drawing/2014/main" id="{9663FB8C-C937-ABA1-FE07-015752BA830C}"/>
              </a:ext>
            </a:extLst>
          </p:cNvPr>
          <p:cNvSpPr/>
          <p:nvPr/>
        </p:nvSpPr>
        <p:spPr>
          <a:xfrm>
            <a:off x="1454348" y="5366723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endParaRPr lang="en-US" sz="2400" dirty="0"/>
          </a:p>
        </p:txBody>
      </p:sp>
      <p:sp>
        <p:nvSpPr>
          <p:cNvPr id="29" name="Text 18">
            <a:extLst>
              <a:ext uri="{FF2B5EF4-FFF2-40B4-BE49-F238E27FC236}">
                <a16:creationId xmlns:a16="http://schemas.microsoft.com/office/drawing/2014/main" id="{2B2169F9-9B7E-FA90-C65C-D46024D6619A}"/>
              </a:ext>
            </a:extLst>
          </p:cNvPr>
          <p:cNvSpPr/>
          <p:nvPr/>
        </p:nvSpPr>
        <p:spPr>
          <a:xfrm>
            <a:off x="1454348" y="5750748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endParaRPr lang="en-US" sz="1732" dirty="0"/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DBFB2AAA-EFEE-4662-91C5-9C7D94EABD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7984822"/>
              </p:ext>
            </p:extLst>
          </p:nvPr>
        </p:nvGraphicFramePr>
        <p:xfrm>
          <a:off x="4846140" y="3897034"/>
          <a:ext cx="9419968" cy="3762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29531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31A2FF88-A9F2-F8DE-E1AA-B77D2DBF28AE}"/>
              </a:ext>
            </a:extLst>
          </p:cNvPr>
          <p:cNvSpPr/>
          <p:nvPr/>
        </p:nvSpPr>
        <p:spPr>
          <a:xfrm>
            <a:off x="0" y="20052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E67DC3FD-569E-570F-5D2B-D86396DAE3F8}"/>
              </a:ext>
            </a:extLst>
          </p:cNvPr>
          <p:cNvSpPr/>
          <p:nvPr/>
        </p:nvSpPr>
        <p:spPr>
          <a:xfrm>
            <a:off x="857954" y="220104"/>
            <a:ext cx="1279019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TOTAL DISCHARGE</a:t>
            </a:r>
            <a:endParaRPr lang="en-US" sz="36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6D3D31D-9140-BFE2-9B08-CCD4573EC7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191237"/>
              </p:ext>
            </p:extLst>
          </p:nvPr>
        </p:nvGraphicFramePr>
        <p:xfrm>
          <a:off x="5074276" y="1381386"/>
          <a:ext cx="4481848" cy="2403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hape 0">
            <a:extLst>
              <a:ext uri="{FF2B5EF4-FFF2-40B4-BE49-F238E27FC236}">
                <a16:creationId xmlns:a16="http://schemas.microsoft.com/office/drawing/2014/main" id="{B28E4619-6FA6-FCD8-8CAF-B51B8347E91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9DE49A8E-9E42-B8BB-47BC-92511F7537EE}"/>
              </a:ext>
            </a:extLst>
          </p:cNvPr>
          <p:cNvSpPr/>
          <p:nvPr/>
        </p:nvSpPr>
        <p:spPr>
          <a:xfrm>
            <a:off x="0" y="-128468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10711549-B271-CEFC-3408-4B3AA243D20E}"/>
              </a:ext>
            </a:extLst>
          </p:cNvPr>
          <p:cNvSpPr/>
          <p:nvPr/>
        </p:nvSpPr>
        <p:spPr>
          <a:xfrm>
            <a:off x="0" y="31648"/>
            <a:ext cx="14630400" cy="687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13"/>
              </a:lnSpc>
              <a:buNone/>
            </a:pPr>
            <a:r>
              <a:rPr lang="en-US" sz="4331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REVENUE TREND</a:t>
            </a:r>
            <a:endParaRPr lang="en-US" sz="4331" dirty="0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B2A2D383-890D-C377-608C-844A56D25F38}"/>
              </a:ext>
            </a:extLst>
          </p:cNvPr>
          <p:cNvSpPr/>
          <p:nvPr/>
        </p:nvSpPr>
        <p:spPr>
          <a:xfrm>
            <a:off x="769977" y="1395214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057A039E-4DA3-1995-B9AA-38584C21B478}"/>
              </a:ext>
            </a:extLst>
          </p:cNvPr>
          <p:cNvSpPr/>
          <p:nvPr/>
        </p:nvSpPr>
        <p:spPr>
          <a:xfrm>
            <a:off x="934879" y="1447125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598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A6F92F55-5542-537B-17A4-2F0D668FC91F}"/>
              </a:ext>
            </a:extLst>
          </p:cNvPr>
          <p:cNvSpPr/>
          <p:nvPr/>
        </p:nvSpPr>
        <p:spPr>
          <a:xfrm>
            <a:off x="1454348" y="1405374"/>
            <a:ext cx="2749987" cy="4124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OBJECTIVE</a:t>
            </a:r>
            <a:r>
              <a:rPr lang="en-US" sz="2165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</a:t>
            </a:r>
            <a:endParaRPr lang="en-US" sz="2165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704F619D-3090-4E21-7A1E-A8DE53E74C14}"/>
              </a:ext>
            </a:extLst>
          </p:cNvPr>
          <p:cNvSpPr/>
          <p:nvPr/>
        </p:nvSpPr>
        <p:spPr>
          <a:xfrm>
            <a:off x="1484828" y="1749959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analyze the overall trend in</a:t>
            </a:r>
          </a:p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hospital revenue over the five-year </a:t>
            </a:r>
          </a:p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period (2016-2020).</a:t>
            </a:r>
            <a:endParaRPr lang="en-US" sz="1732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5F59D301-DAEC-D270-8BE2-EA442EA35784}"/>
              </a:ext>
            </a:extLst>
          </p:cNvPr>
          <p:cNvSpPr/>
          <p:nvPr/>
        </p:nvSpPr>
        <p:spPr>
          <a:xfrm>
            <a:off x="803133" y="3273766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0C8E4EBF-AD92-8862-BF49-E8390EDB28AF}"/>
              </a:ext>
            </a:extLst>
          </p:cNvPr>
          <p:cNvSpPr/>
          <p:nvPr/>
        </p:nvSpPr>
        <p:spPr>
          <a:xfrm>
            <a:off x="934878" y="3356218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598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0AA9EE7E-3E21-0BAA-29A8-E99851D81A21}"/>
              </a:ext>
            </a:extLst>
          </p:cNvPr>
          <p:cNvSpPr/>
          <p:nvPr/>
        </p:nvSpPr>
        <p:spPr>
          <a:xfrm>
            <a:off x="1454348" y="3269025"/>
            <a:ext cx="2749987" cy="516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IMPORTANCE</a:t>
            </a:r>
            <a:r>
              <a:rPr lang="en-US" sz="2165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</a:t>
            </a:r>
            <a:endParaRPr lang="en-US" sz="2165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0C98A2D2-48D0-FA59-3079-7A7AF98EB216}"/>
              </a:ext>
            </a:extLst>
          </p:cNvPr>
          <p:cNvSpPr/>
          <p:nvPr/>
        </p:nvSpPr>
        <p:spPr>
          <a:xfrm>
            <a:off x="1484828" y="3825385"/>
            <a:ext cx="3609926" cy="150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Monitoring revenue trends is essential for </a:t>
            </a:r>
          </a:p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understanding the financial trajectory</a:t>
            </a:r>
          </a:p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of the hospital and planning for</a:t>
            </a:r>
          </a:p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future growth.</a:t>
            </a:r>
            <a:endParaRPr lang="en-US" sz="1732" dirty="0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D5B2ABED-395A-5B4A-5838-F95B938E978C}"/>
              </a:ext>
            </a:extLst>
          </p:cNvPr>
          <p:cNvSpPr/>
          <p:nvPr/>
        </p:nvSpPr>
        <p:spPr>
          <a:xfrm>
            <a:off x="782180" y="5564977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8ECCCC83-D046-7E8F-FF4A-959EF4630323}"/>
              </a:ext>
            </a:extLst>
          </p:cNvPr>
          <p:cNvSpPr/>
          <p:nvPr/>
        </p:nvSpPr>
        <p:spPr>
          <a:xfrm>
            <a:off x="934879" y="5626923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598" dirty="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88DA4B6A-FD81-0E7A-EDC4-A31D156A4252}"/>
              </a:ext>
            </a:extLst>
          </p:cNvPr>
          <p:cNvSpPr/>
          <p:nvPr/>
        </p:nvSpPr>
        <p:spPr>
          <a:xfrm>
            <a:off x="1454348" y="5564978"/>
            <a:ext cx="2749987" cy="469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Trend Analysis:</a:t>
            </a:r>
            <a:endParaRPr lang="en-US" sz="2165" dirty="0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7B95AC12-D761-AB52-F8AE-56E980699936}"/>
              </a:ext>
            </a:extLst>
          </p:cNvPr>
          <p:cNvSpPr/>
          <p:nvPr/>
        </p:nvSpPr>
        <p:spPr>
          <a:xfrm>
            <a:off x="1484828" y="6075143"/>
            <a:ext cx="3352382" cy="12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patterns in revenue </a:t>
            </a:r>
          </a:p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growth, stability, or decline over </a:t>
            </a:r>
          </a:p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years (2016-2020).</a:t>
            </a:r>
          </a:p>
        </p:txBody>
      </p:sp>
      <p:sp>
        <p:nvSpPr>
          <p:cNvPr id="25" name="Text 16">
            <a:extLst>
              <a:ext uri="{FF2B5EF4-FFF2-40B4-BE49-F238E27FC236}">
                <a16:creationId xmlns:a16="http://schemas.microsoft.com/office/drawing/2014/main" id="{C2A1FBF3-FE68-F487-9F1C-8223D4A6F1B1}"/>
              </a:ext>
            </a:extLst>
          </p:cNvPr>
          <p:cNvSpPr/>
          <p:nvPr/>
        </p:nvSpPr>
        <p:spPr>
          <a:xfrm>
            <a:off x="934879" y="5331897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endParaRPr lang="en-US" sz="2598" dirty="0"/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4B184C3F-02B3-BC75-1E71-05C45797B3DD}"/>
              </a:ext>
            </a:extLst>
          </p:cNvPr>
          <p:cNvSpPr/>
          <p:nvPr/>
        </p:nvSpPr>
        <p:spPr>
          <a:xfrm>
            <a:off x="1454348" y="5366723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endParaRPr lang="en-US" sz="2400" dirty="0"/>
          </a:p>
        </p:txBody>
      </p:sp>
      <p:sp>
        <p:nvSpPr>
          <p:cNvPr id="27" name="Text 18">
            <a:extLst>
              <a:ext uri="{FF2B5EF4-FFF2-40B4-BE49-F238E27FC236}">
                <a16:creationId xmlns:a16="http://schemas.microsoft.com/office/drawing/2014/main" id="{39F7E48A-7530-E475-4796-92404B5C7452}"/>
              </a:ext>
            </a:extLst>
          </p:cNvPr>
          <p:cNvSpPr/>
          <p:nvPr/>
        </p:nvSpPr>
        <p:spPr>
          <a:xfrm>
            <a:off x="1454347" y="5750748"/>
            <a:ext cx="12679341" cy="4124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endParaRPr lang="en-US" sz="1732" dirty="0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545F0A9D-36C6-3961-0F1B-D0149327E3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7352181"/>
              </p:ext>
            </p:extLst>
          </p:nvPr>
        </p:nvGraphicFramePr>
        <p:xfrm>
          <a:off x="5964695" y="1120097"/>
          <a:ext cx="8428637" cy="6669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962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766A9A6A-5A5F-EB45-1DF2-3114D2FAFCD7}"/>
              </a:ext>
            </a:extLst>
          </p:cNvPr>
          <p:cNvSpPr/>
          <p:nvPr/>
        </p:nvSpPr>
        <p:spPr>
          <a:xfrm>
            <a:off x="0" y="20052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F9B83CEE-6ADF-FE83-8899-42FBD222E3D1}"/>
              </a:ext>
            </a:extLst>
          </p:cNvPr>
          <p:cNvSpPr/>
          <p:nvPr/>
        </p:nvSpPr>
        <p:spPr>
          <a:xfrm>
            <a:off x="857954" y="220104"/>
            <a:ext cx="1279019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TOTAL DISCHARGE</a:t>
            </a:r>
            <a:endParaRPr lang="en-US" sz="36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09C52FD-97AE-7A3F-1392-C5D312DA6A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9230424"/>
              </p:ext>
            </p:extLst>
          </p:nvPr>
        </p:nvGraphicFramePr>
        <p:xfrm>
          <a:off x="5074276" y="1381386"/>
          <a:ext cx="4481848" cy="2403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hape 0">
            <a:extLst>
              <a:ext uri="{FF2B5EF4-FFF2-40B4-BE49-F238E27FC236}">
                <a16:creationId xmlns:a16="http://schemas.microsoft.com/office/drawing/2014/main" id="{27B10284-6ABE-F817-8765-2A42FCA824E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2EB0047C-41E7-71DF-F43E-57CE68AEC43D}"/>
              </a:ext>
            </a:extLst>
          </p:cNvPr>
          <p:cNvSpPr/>
          <p:nvPr/>
        </p:nvSpPr>
        <p:spPr>
          <a:xfrm>
            <a:off x="-62149" y="-42223"/>
            <a:ext cx="14630400" cy="882516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01D09B6-B8A4-F80B-0094-E3B73B9FEE8C}"/>
              </a:ext>
            </a:extLst>
          </p:cNvPr>
          <p:cNvSpPr/>
          <p:nvPr/>
        </p:nvSpPr>
        <p:spPr>
          <a:xfrm>
            <a:off x="0" y="31648"/>
            <a:ext cx="14630400" cy="687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13"/>
              </a:lnSpc>
              <a:buNone/>
            </a:pPr>
            <a:r>
              <a:rPr lang="en-US" sz="4331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STATE HOSPITAL REVENUE</a:t>
            </a:r>
            <a:endParaRPr lang="en-US" sz="4331" dirty="0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800A1FB5-E6CC-CEF0-A912-F16936B6FB84}"/>
              </a:ext>
            </a:extLst>
          </p:cNvPr>
          <p:cNvSpPr/>
          <p:nvPr/>
        </p:nvSpPr>
        <p:spPr>
          <a:xfrm>
            <a:off x="742499" y="990301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FC14EFB9-A685-7551-63E6-4CC1C729B5CE}"/>
              </a:ext>
            </a:extLst>
          </p:cNvPr>
          <p:cNvSpPr/>
          <p:nvPr/>
        </p:nvSpPr>
        <p:spPr>
          <a:xfrm>
            <a:off x="907459" y="1093251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598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59C0B5A9-7280-C268-11D0-EE861DFFC909}"/>
              </a:ext>
            </a:extLst>
          </p:cNvPr>
          <p:cNvSpPr/>
          <p:nvPr/>
        </p:nvSpPr>
        <p:spPr>
          <a:xfrm>
            <a:off x="1454348" y="984308"/>
            <a:ext cx="2749987" cy="5009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OBJECTIVE</a:t>
            </a:r>
            <a:r>
              <a:rPr lang="en-US" sz="2165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</a:t>
            </a:r>
            <a:endParaRPr lang="en-US" sz="2165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B22FDF90-753E-7E2F-F573-737A2A4E94F8}"/>
              </a:ext>
            </a:extLst>
          </p:cNvPr>
          <p:cNvSpPr/>
          <p:nvPr/>
        </p:nvSpPr>
        <p:spPr>
          <a:xfrm>
            <a:off x="1484828" y="1504792"/>
            <a:ext cx="6889194" cy="4484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monitor the revenue generated by the hospital within the state context over five years (2016-2020).</a:t>
            </a:r>
            <a:endParaRPr lang="en-US" sz="1732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98B3415-20ED-2765-2DE8-571DE66779B0}"/>
              </a:ext>
            </a:extLst>
          </p:cNvPr>
          <p:cNvSpPr/>
          <p:nvPr/>
        </p:nvSpPr>
        <p:spPr>
          <a:xfrm>
            <a:off x="758527" y="2029183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80F1BCD9-1BDC-62C9-578B-9B6860592C84}"/>
              </a:ext>
            </a:extLst>
          </p:cNvPr>
          <p:cNvSpPr/>
          <p:nvPr/>
        </p:nvSpPr>
        <p:spPr>
          <a:xfrm>
            <a:off x="907459" y="2095123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598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85557E67-4F72-65F1-6D4C-AA33B84B207D}"/>
              </a:ext>
            </a:extLst>
          </p:cNvPr>
          <p:cNvSpPr/>
          <p:nvPr/>
        </p:nvSpPr>
        <p:spPr>
          <a:xfrm>
            <a:off x="1454348" y="2070509"/>
            <a:ext cx="2749987" cy="4484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IMPORTANCE</a:t>
            </a:r>
            <a:r>
              <a:rPr lang="en-US" sz="2165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</a:t>
            </a:r>
            <a:endParaRPr lang="en-US" sz="2165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211ACF8E-32CF-7A9B-1590-332673441FB0}"/>
              </a:ext>
            </a:extLst>
          </p:cNvPr>
          <p:cNvSpPr/>
          <p:nvPr/>
        </p:nvSpPr>
        <p:spPr>
          <a:xfrm>
            <a:off x="1484828" y="2524126"/>
            <a:ext cx="6889194" cy="790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Understanding state-specific revenue helps in assessing the hospital's competitive position </a:t>
            </a:r>
          </a:p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and financial health within its regional market.</a:t>
            </a:r>
            <a:endParaRPr lang="en-US" sz="1732" dirty="0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0DA0B11B-4585-E059-E135-5E4FEFD06EF6}"/>
              </a:ext>
            </a:extLst>
          </p:cNvPr>
          <p:cNvSpPr/>
          <p:nvPr/>
        </p:nvSpPr>
        <p:spPr>
          <a:xfrm>
            <a:off x="732854" y="3200458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DEB1B192-3642-BAEC-FB01-E0695690CA13}"/>
              </a:ext>
            </a:extLst>
          </p:cNvPr>
          <p:cNvSpPr/>
          <p:nvPr/>
        </p:nvSpPr>
        <p:spPr>
          <a:xfrm>
            <a:off x="884758" y="3257669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598" dirty="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18747427-28DD-53C2-BEE9-5A84B21A5E70}"/>
              </a:ext>
            </a:extLst>
          </p:cNvPr>
          <p:cNvSpPr/>
          <p:nvPr/>
        </p:nvSpPr>
        <p:spPr>
          <a:xfrm>
            <a:off x="1454348" y="3257670"/>
            <a:ext cx="2749987" cy="4484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YEARLY REVENUE BY STATE:</a:t>
            </a:r>
            <a:endParaRPr lang="en-US" sz="2165" dirty="0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E7B685E4-E8D0-6878-316C-65456E75951D}"/>
              </a:ext>
            </a:extLst>
          </p:cNvPr>
          <p:cNvSpPr/>
          <p:nvPr/>
        </p:nvSpPr>
        <p:spPr>
          <a:xfrm>
            <a:off x="1484828" y="3653747"/>
            <a:ext cx="6889194" cy="5211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 revenue trends specifically within the state to identify growth or decline.</a:t>
            </a:r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BC47B3EE-A47A-48E2-013C-B7B40A8FF4FC}"/>
              </a:ext>
            </a:extLst>
          </p:cNvPr>
          <p:cNvSpPr/>
          <p:nvPr/>
        </p:nvSpPr>
        <p:spPr>
          <a:xfrm>
            <a:off x="934879" y="5331897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endParaRPr lang="en-US" sz="2598" dirty="0"/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5548E18E-67E4-B175-7578-613FB9D52F3B}"/>
              </a:ext>
            </a:extLst>
          </p:cNvPr>
          <p:cNvSpPr/>
          <p:nvPr/>
        </p:nvSpPr>
        <p:spPr>
          <a:xfrm>
            <a:off x="1454348" y="5366723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endParaRPr lang="en-US" sz="2400" dirty="0"/>
          </a:p>
        </p:txBody>
      </p:sp>
      <p:sp>
        <p:nvSpPr>
          <p:cNvPr id="23" name="Text 18">
            <a:extLst>
              <a:ext uri="{FF2B5EF4-FFF2-40B4-BE49-F238E27FC236}">
                <a16:creationId xmlns:a16="http://schemas.microsoft.com/office/drawing/2014/main" id="{93761112-1CA9-F765-0704-1DD2B05BBD97}"/>
              </a:ext>
            </a:extLst>
          </p:cNvPr>
          <p:cNvSpPr/>
          <p:nvPr/>
        </p:nvSpPr>
        <p:spPr>
          <a:xfrm>
            <a:off x="1454348" y="5750748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endParaRPr lang="en-US" sz="1732" dirty="0"/>
          </a:p>
        </p:txBody>
      </p:sp>
      <p:sp>
        <p:nvSpPr>
          <p:cNvPr id="25" name="Text 16">
            <a:extLst>
              <a:ext uri="{FF2B5EF4-FFF2-40B4-BE49-F238E27FC236}">
                <a16:creationId xmlns:a16="http://schemas.microsoft.com/office/drawing/2014/main" id="{775B51CE-1EC0-A7AB-5360-C5AA62C080C8}"/>
              </a:ext>
            </a:extLst>
          </p:cNvPr>
          <p:cNvSpPr/>
          <p:nvPr/>
        </p:nvSpPr>
        <p:spPr>
          <a:xfrm>
            <a:off x="1005999" y="6449497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endParaRPr lang="en-US" sz="2598" dirty="0"/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4D8E71E7-ABB9-940E-54DA-EDC78C80E6A4}"/>
              </a:ext>
            </a:extLst>
          </p:cNvPr>
          <p:cNvSpPr/>
          <p:nvPr/>
        </p:nvSpPr>
        <p:spPr>
          <a:xfrm>
            <a:off x="1525468" y="6484323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endParaRPr lang="en-US" sz="2400" dirty="0"/>
          </a:p>
        </p:txBody>
      </p:sp>
      <p:sp>
        <p:nvSpPr>
          <p:cNvPr id="27" name="Text 18">
            <a:extLst>
              <a:ext uri="{FF2B5EF4-FFF2-40B4-BE49-F238E27FC236}">
                <a16:creationId xmlns:a16="http://schemas.microsoft.com/office/drawing/2014/main" id="{E2FD4758-B63F-07AD-967C-ABE3B134CDDC}"/>
              </a:ext>
            </a:extLst>
          </p:cNvPr>
          <p:cNvSpPr/>
          <p:nvPr/>
        </p:nvSpPr>
        <p:spPr>
          <a:xfrm>
            <a:off x="1525468" y="6868348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endParaRPr lang="en-US" sz="1732" dirty="0"/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47B43DDD-B724-450F-A566-F9692596D8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9179372"/>
              </p:ext>
            </p:extLst>
          </p:nvPr>
        </p:nvGraphicFramePr>
        <p:xfrm>
          <a:off x="1813340" y="4217072"/>
          <a:ext cx="11077159" cy="42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26712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46C82F65-D4BB-5799-0B33-9BC56003B99D}"/>
              </a:ext>
            </a:extLst>
          </p:cNvPr>
          <p:cNvSpPr/>
          <p:nvPr/>
        </p:nvSpPr>
        <p:spPr>
          <a:xfrm>
            <a:off x="0" y="20052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3BBE199C-38A4-8660-0F8C-3C904C2584D4}"/>
              </a:ext>
            </a:extLst>
          </p:cNvPr>
          <p:cNvSpPr/>
          <p:nvPr/>
        </p:nvSpPr>
        <p:spPr>
          <a:xfrm>
            <a:off x="857954" y="220104"/>
            <a:ext cx="1279019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TOTAL DISCHARGE</a:t>
            </a:r>
            <a:endParaRPr lang="en-US" sz="36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6182A8E-5C79-E0FD-EDDA-26CB0E6495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6795071"/>
              </p:ext>
            </p:extLst>
          </p:nvPr>
        </p:nvGraphicFramePr>
        <p:xfrm>
          <a:off x="5074276" y="1381386"/>
          <a:ext cx="4481848" cy="2403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hape 0">
            <a:extLst>
              <a:ext uri="{FF2B5EF4-FFF2-40B4-BE49-F238E27FC236}">
                <a16:creationId xmlns:a16="http://schemas.microsoft.com/office/drawing/2014/main" id="{12D3C8D2-5DE8-C4D5-8D99-32376FF7A97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C475E0B9-4D5A-8DAD-49A9-3851107ED96D}"/>
              </a:ext>
            </a:extLst>
          </p:cNvPr>
          <p:cNvSpPr/>
          <p:nvPr/>
        </p:nvSpPr>
        <p:spPr>
          <a:xfrm>
            <a:off x="0" y="31648"/>
            <a:ext cx="14630400" cy="882516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7EE64876-5676-CD30-0E9C-61DF27453014}"/>
              </a:ext>
            </a:extLst>
          </p:cNvPr>
          <p:cNvSpPr/>
          <p:nvPr/>
        </p:nvSpPr>
        <p:spPr>
          <a:xfrm>
            <a:off x="0" y="31648"/>
            <a:ext cx="14630400" cy="687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13"/>
              </a:lnSpc>
              <a:buNone/>
            </a:pPr>
            <a:r>
              <a:rPr lang="en-US" sz="4331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TYPES OF HOSPITAL REVENUE</a:t>
            </a:r>
            <a:endParaRPr lang="en-US" sz="4331" dirty="0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091ADFF5-2405-9DE9-E403-18FBA65DE2FB}"/>
              </a:ext>
            </a:extLst>
          </p:cNvPr>
          <p:cNvSpPr/>
          <p:nvPr/>
        </p:nvSpPr>
        <p:spPr>
          <a:xfrm>
            <a:off x="769977" y="1395214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D37F90DB-7707-3A60-C1CC-3950918E551C}"/>
              </a:ext>
            </a:extLst>
          </p:cNvPr>
          <p:cNvSpPr/>
          <p:nvPr/>
        </p:nvSpPr>
        <p:spPr>
          <a:xfrm>
            <a:off x="934879" y="1447125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598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0CCF7252-3354-3442-1658-502257B21045}"/>
              </a:ext>
            </a:extLst>
          </p:cNvPr>
          <p:cNvSpPr/>
          <p:nvPr/>
        </p:nvSpPr>
        <p:spPr>
          <a:xfrm>
            <a:off x="1454348" y="1405374"/>
            <a:ext cx="2749987" cy="4124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OBJECTIVE</a:t>
            </a:r>
            <a:r>
              <a:rPr lang="en-US" sz="2165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</a:t>
            </a:r>
            <a:endParaRPr lang="en-US" sz="2165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29A3C0E8-B10C-4F52-5037-AA5580441F5A}"/>
              </a:ext>
            </a:extLst>
          </p:cNvPr>
          <p:cNvSpPr/>
          <p:nvPr/>
        </p:nvSpPr>
        <p:spPr>
          <a:xfrm>
            <a:off x="1484828" y="1749959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analyze the different sources of revenue for the hospital over the five-year period.</a:t>
            </a:r>
            <a:endParaRPr lang="en-US" sz="1732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46CD4940-EBA8-3AE1-1AB4-32BBA9B495CB}"/>
              </a:ext>
            </a:extLst>
          </p:cNvPr>
          <p:cNvSpPr/>
          <p:nvPr/>
        </p:nvSpPr>
        <p:spPr>
          <a:xfrm>
            <a:off x="769977" y="2524126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66649E35-F3D1-915C-7A30-A7760D2E6F3F}"/>
              </a:ext>
            </a:extLst>
          </p:cNvPr>
          <p:cNvSpPr/>
          <p:nvPr/>
        </p:nvSpPr>
        <p:spPr>
          <a:xfrm>
            <a:off x="934879" y="2589649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598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C79A2D17-BCFB-4277-DB0E-A7841B5178CF}"/>
              </a:ext>
            </a:extLst>
          </p:cNvPr>
          <p:cNvSpPr/>
          <p:nvPr/>
        </p:nvSpPr>
        <p:spPr>
          <a:xfrm>
            <a:off x="1454348" y="2573695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IMPORTANCE</a:t>
            </a:r>
            <a:r>
              <a:rPr lang="en-US" sz="2165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</a:t>
            </a:r>
            <a:endParaRPr lang="en-US" sz="2165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F2F4C513-97D8-6813-9AB3-22107893B349}"/>
              </a:ext>
            </a:extLst>
          </p:cNvPr>
          <p:cNvSpPr/>
          <p:nvPr/>
        </p:nvSpPr>
        <p:spPr>
          <a:xfrm>
            <a:off x="1484828" y="2962592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Understanding the composition of hospital revenue by type helps in identifying which </a:t>
            </a:r>
          </a:p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services or departments are most profitable </a:t>
            </a:r>
          </a:p>
          <a:p>
            <a:pPr marL="0" indent="0">
              <a:lnSpc>
                <a:spcPts val="2772"/>
              </a:lnSpc>
              <a:buNone/>
            </a:pPr>
            <a:endParaRPr lang="en-US" sz="1732" dirty="0">
              <a:solidFill>
                <a:srgbClr val="DAD1E6"/>
              </a:solidFill>
              <a:latin typeface="Fira Sans" pitchFamily="34" charset="0"/>
            </a:endParaRPr>
          </a:p>
          <a:p>
            <a:pPr marL="0" indent="0">
              <a:lnSpc>
                <a:spcPts val="2772"/>
              </a:lnSpc>
              <a:buNone/>
            </a:pPr>
            <a:endParaRPr lang="en-US" sz="1732" dirty="0">
              <a:solidFill>
                <a:srgbClr val="DAD1E6"/>
              </a:solidFill>
              <a:latin typeface="Fira Sans" pitchFamily="34" charset="0"/>
            </a:endParaRPr>
          </a:p>
          <a:p>
            <a:pPr marL="0" indent="0">
              <a:lnSpc>
                <a:spcPts val="2772"/>
              </a:lnSpc>
              <a:buNone/>
            </a:pPr>
            <a:endParaRPr lang="en-US" sz="1732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76C53CE3-4749-5636-E5F7-41D83250B348}"/>
              </a:ext>
            </a:extLst>
          </p:cNvPr>
          <p:cNvSpPr/>
          <p:nvPr/>
        </p:nvSpPr>
        <p:spPr>
          <a:xfrm>
            <a:off x="934879" y="3945533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endParaRPr lang="en-US" sz="2598" dirty="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04F87DD7-91D1-1C93-CA7A-36C8E39C5215}"/>
              </a:ext>
            </a:extLst>
          </p:cNvPr>
          <p:cNvSpPr/>
          <p:nvPr/>
        </p:nvSpPr>
        <p:spPr>
          <a:xfrm>
            <a:off x="1454348" y="3986332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endParaRPr lang="en-US" sz="2165" dirty="0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F05391E4-2CD5-9FA9-7D94-D8EE17747447}"/>
              </a:ext>
            </a:extLst>
          </p:cNvPr>
          <p:cNvSpPr/>
          <p:nvPr/>
        </p:nvSpPr>
        <p:spPr>
          <a:xfrm>
            <a:off x="1484828" y="4370357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endParaRPr lang="en-US" sz="1732" dirty="0">
              <a:solidFill>
                <a:srgbClr val="DAD1E6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52A562A4-9365-2321-14BD-462DC0CBB9DB}"/>
              </a:ext>
            </a:extLst>
          </p:cNvPr>
          <p:cNvSpPr/>
          <p:nvPr/>
        </p:nvSpPr>
        <p:spPr>
          <a:xfrm>
            <a:off x="934879" y="5331897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endParaRPr lang="en-US" sz="2598" dirty="0"/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1499A331-EAA4-940F-BF54-5F4D18305F33}"/>
              </a:ext>
            </a:extLst>
          </p:cNvPr>
          <p:cNvSpPr/>
          <p:nvPr/>
        </p:nvSpPr>
        <p:spPr>
          <a:xfrm>
            <a:off x="1454348" y="5366723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endParaRPr lang="en-US" sz="2400" dirty="0"/>
          </a:p>
        </p:txBody>
      </p:sp>
      <p:sp>
        <p:nvSpPr>
          <p:cNvPr id="23" name="Text 18">
            <a:extLst>
              <a:ext uri="{FF2B5EF4-FFF2-40B4-BE49-F238E27FC236}">
                <a16:creationId xmlns:a16="http://schemas.microsoft.com/office/drawing/2014/main" id="{C8C4E315-9301-B1CC-495D-8B4C05711F86}"/>
              </a:ext>
            </a:extLst>
          </p:cNvPr>
          <p:cNvSpPr/>
          <p:nvPr/>
        </p:nvSpPr>
        <p:spPr>
          <a:xfrm>
            <a:off x="1454348" y="5750748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endParaRPr lang="en-US" sz="1732" dirty="0"/>
          </a:p>
        </p:txBody>
      </p:sp>
      <p:sp>
        <p:nvSpPr>
          <p:cNvPr id="25" name="Text 16">
            <a:extLst>
              <a:ext uri="{FF2B5EF4-FFF2-40B4-BE49-F238E27FC236}">
                <a16:creationId xmlns:a16="http://schemas.microsoft.com/office/drawing/2014/main" id="{1B26FF5E-E3D3-9DFF-4882-7FF4510672A1}"/>
              </a:ext>
            </a:extLst>
          </p:cNvPr>
          <p:cNvSpPr/>
          <p:nvPr/>
        </p:nvSpPr>
        <p:spPr>
          <a:xfrm>
            <a:off x="1005999" y="6449497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endParaRPr lang="en-US" sz="2598" dirty="0"/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C65E9A42-6E48-C85F-29B8-A52DE371DAF8}"/>
              </a:ext>
            </a:extLst>
          </p:cNvPr>
          <p:cNvSpPr/>
          <p:nvPr/>
        </p:nvSpPr>
        <p:spPr>
          <a:xfrm>
            <a:off x="1525468" y="6484323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endParaRPr lang="en-US" sz="2400" dirty="0"/>
          </a:p>
        </p:txBody>
      </p:sp>
      <p:sp>
        <p:nvSpPr>
          <p:cNvPr id="27" name="Text 18">
            <a:extLst>
              <a:ext uri="{FF2B5EF4-FFF2-40B4-BE49-F238E27FC236}">
                <a16:creationId xmlns:a16="http://schemas.microsoft.com/office/drawing/2014/main" id="{64E66D59-E7B8-D8E6-7FAC-598C7B5C73FF}"/>
              </a:ext>
            </a:extLst>
          </p:cNvPr>
          <p:cNvSpPr/>
          <p:nvPr/>
        </p:nvSpPr>
        <p:spPr>
          <a:xfrm>
            <a:off x="1525468" y="6868348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endParaRPr lang="en-US" sz="1732" dirty="0"/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715591A2-5175-42F3-A780-14B32ABF86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44187"/>
              </p:ext>
            </p:extLst>
          </p:nvPr>
        </p:nvGraphicFramePr>
        <p:xfrm>
          <a:off x="2696488" y="4174849"/>
          <a:ext cx="8796574" cy="446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46895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DC99B947-E478-F983-5274-CD0DF470FD40}"/>
              </a:ext>
            </a:extLst>
          </p:cNvPr>
          <p:cNvSpPr/>
          <p:nvPr/>
        </p:nvSpPr>
        <p:spPr>
          <a:xfrm>
            <a:off x="0" y="20052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ED92207C-2172-98F4-21A6-13A3A8CC1B80}"/>
              </a:ext>
            </a:extLst>
          </p:cNvPr>
          <p:cNvSpPr/>
          <p:nvPr/>
        </p:nvSpPr>
        <p:spPr>
          <a:xfrm>
            <a:off x="857954" y="220104"/>
            <a:ext cx="1279019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n-US" sz="36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TOTAL DISCHARGE</a:t>
            </a:r>
            <a:endParaRPr lang="en-US" sz="36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7EA531F-8261-4673-05C9-D987F2C30A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4029275"/>
              </p:ext>
            </p:extLst>
          </p:nvPr>
        </p:nvGraphicFramePr>
        <p:xfrm>
          <a:off x="5074276" y="1381386"/>
          <a:ext cx="4481848" cy="2403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hape 0">
            <a:extLst>
              <a:ext uri="{FF2B5EF4-FFF2-40B4-BE49-F238E27FC236}">
                <a16:creationId xmlns:a16="http://schemas.microsoft.com/office/drawing/2014/main" id="{32A64846-A635-5DF9-301C-DBE7923F2C0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41E934CC-5206-89F7-E8B9-6E2CC86B412E}"/>
              </a:ext>
            </a:extLst>
          </p:cNvPr>
          <p:cNvSpPr/>
          <p:nvPr/>
        </p:nvSpPr>
        <p:spPr>
          <a:xfrm>
            <a:off x="0" y="-5892"/>
            <a:ext cx="14630400" cy="882516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250E9B80-011E-8150-0B11-B9A0C2CD39E2}"/>
              </a:ext>
            </a:extLst>
          </p:cNvPr>
          <p:cNvSpPr/>
          <p:nvPr/>
        </p:nvSpPr>
        <p:spPr>
          <a:xfrm>
            <a:off x="0" y="31648"/>
            <a:ext cx="14630400" cy="687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13"/>
              </a:lnSpc>
              <a:buNone/>
            </a:pPr>
            <a:r>
              <a:rPr lang="en-US" sz="4331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QTD/YTD Revenue</a:t>
            </a:r>
            <a:endParaRPr lang="en-US" sz="4331" dirty="0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29F842C0-474D-B049-A3E7-1979D33CA57B}"/>
              </a:ext>
            </a:extLst>
          </p:cNvPr>
          <p:cNvSpPr/>
          <p:nvPr/>
        </p:nvSpPr>
        <p:spPr>
          <a:xfrm>
            <a:off x="769977" y="1395214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0143D619-49C7-BE3E-750B-BED76676B778}"/>
              </a:ext>
            </a:extLst>
          </p:cNvPr>
          <p:cNvSpPr/>
          <p:nvPr/>
        </p:nvSpPr>
        <p:spPr>
          <a:xfrm>
            <a:off x="934879" y="1447125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598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7A13D246-5992-39A9-2B06-2E1EEACE948D}"/>
              </a:ext>
            </a:extLst>
          </p:cNvPr>
          <p:cNvSpPr/>
          <p:nvPr/>
        </p:nvSpPr>
        <p:spPr>
          <a:xfrm>
            <a:off x="1454348" y="1405374"/>
            <a:ext cx="2749987" cy="4124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OBJECTIVE</a:t>
            </a:r>
            <a:r>
              <a:rPr lang="en-US" sz="2165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</a:t>
            </a:r>
            <a:endParaRPr lang="en-US" sz="2165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54E5374A-60A2-9482-073A-68070D8466C5}"/>
              </a:ext>
            </a:extLst>
          </p:cNvPr>
          <p:cNvSpPr/>
          <p:nvPr/>
        </p:nvSpPr>
        <p:spPr>
          <a:xfrm>
            <a:off x="1484828" y="1749959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monitor Quarter-to-Date (QTD) and Year-to-Date (YTD) revenue, providing timely insights </a:t>
            </a:r>
          </a:p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into financial performance within shorter and longer timeframes.</a:t>
            </a:r>
            <a:endParaRPr lang="en-US" sz="1732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2C23309B-1A66-24C0-8971-47B9CD626174}"/>
              </a:ext>
            </a:extLst>
          </p:cNvPr>
          <p:cNvSpPr/>
          <p:nvPr/>
        </p:nvSpPr>
        <p:spPr>
          <a:xfrm>
            <a:off x="769977" y="2524126"/>
            <a:ext cx="494943" cy="494943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5E09CF4F-C722-ACBC-8964-81A19D2B69F2}"/>
              </a:ext>
            </a:extLst>
          </p:cNvPr>
          <p:cNvSpPr/>
          <p:nvPr/>
        </p:nvSpPr>
        <p:spPr>
          <a:xfrm>
            <a:off x="934879" y="2589649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r>
              <a:rPr lang="en-US" sz="2598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598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BA5824C8-26DA-5103-59EC-A4624FA00FBB}"/>
              </a:ext>
            </a:extLst>
          </p:cNvPr>
          <p:cNvSpPr/>
          <p:nvPr/>
        </p:nvSpPr>
        <p:spPr>
          <a:xfrm>
            <a:off x="1454348" y="2573695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4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IMPORTANCE</a:t>
            </a:r>
            <a:r>
              <a:rPr lang="en-US" sz="2165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</a:t>
            </a:r>
            <a:endParaRPr lang="en-US" sz="2165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FDFC37FB-8595-B14B-F860-7F142362EA3B}"/>
              </a:ext>
            </a:extLst>
          </p:cNvPr>
          <p:cNvSpPr/>
          <p:nvPr/>
        </p:nvSpPr>
        <p:spPr>
          <a:xfrm>
            <a:off x="1484828" y="2962592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QTD and YTD revenue figures are crucial for understanding the hospital’s financial performance </a:t>
            </a:r>
          </a:p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relative to targets and historical performance.</a:t>
            </a:r>
            <a:endParaRPr lang="en-US" sz="1732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EA4A3BD2-6DAF-DEA6-F874-6176CD740B7F}"/>
              </a:ext>
            </a:extLst>
          </p:cNvPr>
          <p:cNvSpPr/>
          <p:nvPr/>
        </p:nvSpPr>
        <p:spPr>
          <a:xfrm>
            <a:off x="934879" y="3945533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endParaRPr lang="en-US" sz="2598" dirty="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9E3FEE90-1D5D-A9BF-ABFA-BC21BEA4C1D0}"/>
              </a:ext>
            </a:extLst>
          </p:cNvPr>
          <p:cNvSpPr/>
          <p:nvPr/>
        </p:nvSpPr>
        <p:spPr>
          <a:xfrm>
            <a:off x="1454348" y="3986332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endParaRPr lang="en-US" sz="2165" dirty="0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735B14A1-CD47-6F4F-3FC8-F8C1200E5172}"/>
              </a:ext>
            </a:extLst>
          </p:cNvPr>
          <p:cNvSpPr/>
          <p:nvPr/>
        </p:nvSpPr>
        <p:spPr>
          <a:xfrm>
            <a:off x="1484828" y="4370357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endParaRPr lang="en-US" sz="1732" dirty="0">
              <a:solidFill>
                <a:srgbClr val="DAD1E6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9EE873A3-374A-F136-33E9-2D2988DD236D}"/>
              </a:ext>
            </a:extLst>
          </p:cNvPr>
          <p:cNvSpPr/>
          <p:nvPr/>
        </p:nvSpPr>
        <p:spPr>
          <a:xfrm>
            <a:off x="1454348" y="5366723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endParaRPr lang="en-US" sz="2400" dirty="0"/>
          </a:p>
        </p:txBody>
      </p:sp>
      <p:sp>
        <p:nvSpPr>
          <p:cNvPr id="23" name="Text 18">
            <a:extLst>
              <a:ext uri="{FF2B5EF4-FFF2-40B4-BE49-F238E27FC236}">
                <a16:creationId xmlns:a16="http://schemas.microsoft.com/office/drawing/2014/main" id="{C76F1237-4FD4-CEBF-6064-FCEF04486024}"/>
              </a:ext>
            </a:extLst>
          </p:cNvPr>
          <p:cNvSpPr/>
          <p:nvPr/>
        </p:nvSpPr>
        <p:spPr>
          <a:xfrm>
            <a:off x="1454348" y="5750748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endParaRPr lang="en-US" sz="1732" dirty="0"/>
          </a:p>
        </p:txBody>
      </p:sp>
      <p:sp>
        <p:nvSpPr>
          <p:cNvPr id="25" name="Text 16">
            <a:extLst>
              <a:ext uri="{FF2B5EF4-FFF2-40B4-BE49-F238E27FC236}">
                <a16:creationId xmlns:a16="http://schemas.microsoft.com/office/drawing/2014/main" id="{08AB83D1-EBD8-0B36-FBB8-1AC954BF2E9B}"/>
              </a:ext>
            </a:extLst>
          </p:cNvPr>
          <p:cNvSpPr/>
          <p:nvPr/>
        </p:nvSpPr>
        <p:spPr>
          <a:xfrm>
            <a:off x="1005999" y="6449497"/>
            <a:ext cx="165021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8"/>
              </a:lnSpc>
              <a:buNone/>
            </a:pPr>
            <a:endParaRPr lang="en-US" sz="2598" dirty="0"/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CECB7DBA-74F5-8491-1CCF-578480CE6A37}"/>
              </a:ext>
            </a:extLst>
          </p:cNvPr>
          <p:cNvSpPr/>
          <p:nvPr/>
        </p:nvSpPr>
        <p:spPr>
          <a:xfrm>
            <a:off x="1525468" y="6484323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endParaRPr lang="en-US" sz="2400" dirty="0"/>
          </a:p>
        </p:txBody>
      </p:sp>
      <p:sp>
        <p:nvSpPr>
          <p:cNvPr id="27" name="Text 18">
            <a:extLst>
              <a:ext uri="{FF2B5EF4-FFF2-40B4-BE49-F238E27FC236}">
                <a16:creationId xmlns:a16="http://schemas.microsoft.com/office/drawing/2014/main" id="{DD69437D-E234-EED5-0386-7FEBE55E7C2F}"/>
              </a:ext>
            </a:extLst>
          </p:cNvPr>
          <p:cNvSpPr/>
          <p:nvPr/>
        </p:nvSpPr>
        <p:spPr>
          <a:xfrm>
            <a:off x="1525468" y="6868348"/>
            <a:ext cx="6889194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endParaRPr lang="en-US" sz="1732" dirty="0"/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BE58BC0F-C6F8-4431-B082-4419A227BA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7680071"/>
              </p:ext>
            </p:extLst>
          </p:nvPr>
        </p:nvGraphicFramePr>
        <p:xfrm>
          <a:off x="496567" y="4114675"/>
          <a:ext cx="6076512" cy="3667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349C1398-BB2F-4D0B-9DAC-154B65586D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023944"/>
              </p:ext>
            </p:extLst>
          </p:nvPr>
        </p:nvGraphicFramePr>
        <p:xfrm>
          <a:off x="7885044" y="4114800"/>
          <a:ext cx="6076512" cy="3706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70508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750</Words>
  <Application>Microsoft Office PowerPoint</Application>
  <PresentationFormat>Custom</PresentationFormat>
  <Paragraphs>186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Ishani Zoting</cp:lastModifiedBy>
  <cp:revision>22</cp:revision>
  <dcterms:created xsi:type="dcterms:W3CDTF">2024-08-03T16:31:46Z</dcterms:created>
  <dcterms:modified xsi:type="dcterms:W3CDTF">2024-08-28T20:16:14Z</dcterms:modified>
</cp:coreProperties>
</file>